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B800-0E34-4694-B559-8C1E96EBA6E1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3F44-E1E9-4AAB-9F57-B7365C5B1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4800" dirty="0" smtClean="0"/>
              <a:t>THE IRONY OF </a:t>
            </a:r>
          </a:p>
          <a:p>
            <a:pPr algn="ctr">
              <a:buNone/>
            </a:pPr>
            <a:r>
              <a:rPr lang="en-US" sz="4800" dirty="0" smtClean="0"/>
              <a:t>THE CROSS</a:t>
            </a:r>
            <a:endParaRPr lang="en-US" dirty="0"/>
          </a:p>
        </p:txBody>
      </p:sp>
      <p:pic>
        <p:nvPicPr>
          <p:cNvPr id="11266" name="Picture 2" descr="Image result for jesus on the cro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6096000" cy="457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“</a:t>
            </a:r>
            <a:r>
              <a:rPr lang="en-US" i="1" u="sng" dirty="0" smtClean="0"/>
              <a:t>Ironic</a:t>
            </a:r>
            <a:r>
              <a:rPr lang="en-US" dirty="0" smtClean="0"/>
              <a:t>” means “opposite of what you would expect” or “</a:t>
            </a:r>
            <a:r>
              <a:rPr lang="en-US" u="sng" dirty="0" smtClean="0">
                <a:solidFill>
                  <a:srgbClr val="C00000"/>
                </a:solidFill>
              </a:rPr>
              <a:t>self-contradictory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1. Fire house burns down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2. Attorney General  convicted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of crimes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3. America, founded for religious reasons, now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ridicules those principles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4. America, with greatest standard of living also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has the most divorces, suicides, mental breakdowns.</a:t>
            </a:r>
            <a:endParaRPr lang="en-US" dirty="0"/>
          </a:p>
        </p:txBody>
      </p:sp>
      <p:pic>
        <p:nvPicPr>
          <p:cNvPr id="15362" name="Picture 2" descr="Image result for firehouse on 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00200"/>
            <a:ext cx="2800350" cy="2008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I. THE CROSS</a:t>
            </a:r>
            <a:r>
              <a:rPr lang="en-US" dirty="0" smtClean="0"/>
              <a:t>—(A </a:t>
            </a:r>
            <a:r>
              <a:rPr lang="en-US" dirty="0" smtClean="0"/>
              <a:t>SYMBOL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OF SHAME, CRIME AND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smtClean="0"/>
              <a:t>DEGRADATION) </a:t>
            </a:r>
            <a:r>
              <a:rPr lang="en-US" dirty="0" smtClean="0"/>
              <a:t>BECAME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THE SYMBOL OF HOPE,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PURITY AND GLORY.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1. Several ways to execute someone (some with dignity)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but crucifixion was for slaves and low criminals.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2. Jesus endured the </a:t>
            </a:r>
            <a:r>
              <a:rPr lang="en-US" sz="2400" i="1" u="sng" dirty="0" smtClean="0"/>
              <a:t>curse</a:t>
            </a:r>
            <a:r>
              <a:rPr lang="en-US" sz="2400" dirty="0" smtClean="0"/>
              <a:t> of the cross (Gal 3:13)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3. Jesus endured the </a:t>
            </a:r>
            <a:r>
              <a:rPr lang="en-US" sz="2400" i="1" u="sng" dirty="0" smtClean="0"/>
              <a:t>shame</a:t>
            </a:r>
            <a:r>
              <a:rPr lang="en-US" sz="2400" dirty="0" smtClean="0"/>
              <a:t> of the cross (Heb 12:2)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4. </a:t>
            </a:r>
            <a:r>
              <a:rPr lang="en-US" sz="2400" i="1" u="sng" dirty="0" smtClean="0"/>
              <a:t>Ironically</a:t>
            </a:r>
            <a:r>
              <a:rPr lang="en-US" sz="2400" dirty="0" smtClean="0"/>
              <a:t>—it became the very means of his </a:t>
            </a:r>
            <a:r>
              <a:rPr lang="en-US" sz="2400" dirty="0" smtClean="0">
                <a:solidFill>
                  <a:srgbClr val="C00000"/>
                </a:solidFill>
              </a:rPr>
              <a:t>victory</a:t>
            </a:r>
            <a:r>
              <a:rPr lang="en-US" sz="2400" dirty="0" smtClean="0"/>
              <a:t> and    	    </a:t>
            </a:r>
            <a:r>
              <a:rPr lang="en-US" sz="2400" u="sng" dirty="0" smtClean="0">
                <a:solidFill>
                  <a:srgbClr val="C00000"/>
                </a:solidFill>
              </a:rPr>
              <a:t>exaltation</a:t>
            </a:r>
            <a:r>
              <a:rPr lang="en-US" sz="2400" dirty="0" smtClean="0"/>
              <a:t>.  (Phil 2:8-11)</a:t>
            </a:r>
            <a:endParaRPr lang="en-US" sz="2400" dirty="0"/>
          </a:p>
        </p:txBody>
      </p:sp>
      <p:pic>
        <p:nvPicPr>
          <p:cNvPr id="14338" name="Picture 2" descr="    In Israel  Twelfth Station Of The Cross   Jesus Dies On The Cro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533400"/>
            <a:ext cx="347899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Image result for Philippians 2:8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I. THE CROSS: </a:t>
            </a:r>
            <a:r>
              <a:rPr lang="en-US" u="sng" dirty="0" smtClean="0">
                <a:solidFill>
                  <a:srgbClr val="C00000"/>
                </a:solidFill>
              </a:rPr>
              <a:t>IRONICALLY</a:t>
            </a:r>
            <a:r>
              <a:rPr lang="en-US" dirty="0" smtClean="0"/>
              <a:t> WHAT IT SEEMED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TO BE--WAS NOT WHAT IT WAS AT ALL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1. Roman Soldiers—just another routine day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2. Disciples—crushing, humiliating defeat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3. Chief Priests—sweet victory over one who dared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	    challenge their authority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4. Bystanders—interesting, sadistic entertainment</a:t>
            </a:r>
            <a:endParaRPr lang="en-US" dirty="0"/>
          </a:p>
        </p:txBody>
      </p:sp>
      <p:pic>
        <p:nvPicPr>
          <p:cNvPr id="18434" name="Picture 2" descr="http://www.call-of-hope.com/new/lang-content/eng/bsbooks/9000eng/images/s9008-4an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038600"/>
            <a:ext cx="666750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4</a:t>
            </a:r>
            <a:r>
              <a:rPr lang="en-US" sz="2800" dirty="0" smtClean="0"/>
              <a:t>. To God—The great moment planned since the 	beginning of the world, the holy </a:t>
            </a:r>
            <a:r>
              <a:rPr lang="en-US" sz="2800" u="sng" dirty="0" smtClean="0">
                <a:solidFill>
                  <a:srgbClr val="C00000"/>
                </a:solidFill>
              </a:rPr>
              <a:t>altar</a:t>
            </a:r>
            <a:r>
              <a:rPr lang="en-US" sz="2800" dirty="0" smtClean="0"/>
              <a:t> of perfect 	</a:t>
            </a:r>
            <a:r>
              <a:rPr lang="en-US" sz="2800" u="sng" dirty="0" smtClean="0">
                <a:solidFill>
                  <a:srgbClr val="C00000"/>
                </a:solidFill>
              </a:rPr>
              <a:t>sacrifice</a:t>
            </a:r>
            <a:r>
              <a:rPr lang="en-US" sz="2800" dirty="0" smtClean="0"/>
              <a:t> for </a:t>
            </a:r>
            <a:r>
              <a:rPr lang="en-US" sz="2800" u="sng" dirty="0" smtClean="0">
                <a:solidFill>
                  <a:srgbClr val="C00000"/>
                </a:solidFill>
              </a:rPr>
              <a:t>sin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400" dirty="0" smtClean="0"/>
              <a:t>A. </a:t>
            </a:r>
            <a:r>
              <a:rPr lang="en-US" sz="2400" i="1" dirty="0" smtClean="0"/>
              <a:t>“God was in Christ, reconciling the world to Himself.”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     </a:t>
            </a:r>
            <a:r>
              <a:rPr lang="en-US" sz="2400" dirty="0" smtClean="0"/>
              <a:t>(II </a:t>
            </a:r>
            <a:r>
              <a:rPr lang="en-US" sz="2400" dirty="0" err="1" smtClean="0"/>
              <a:t>Cor</a:t>
            </a:r>
            <a:r>
              <a:rPr lang="en-US" sz="2400" dirty="0" smtClean="0"/>
              <a:t> 5:19)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B. </a:t>
            </a:r>
            <a:r>
              <a:rPr lang="en-US" sz="2400" i="1" dirty="0" smtClean="0"/>
              <a:t>“This was in accordance with the </a:t>
            </a:r>
            <a:r>
              <a:rPr lang="en-US" sz="2400" i="1" u="sng" dirty="0" smtClean="0"/>
              <a:t>eternal purpose</a:t>
            </a:r>
            <a:r>
              <a:rPr lang="en-US" sz="2400" i="1" dirty="0" smtClean="0"/>
              <a:t> 	      which He carried out in Christ Jesus our Lord.” 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      </a:t>
            </a:r>
            <a:r>
              <a:rPr lang="en-US" sz="2400" dirty="0" smtClean="0"/>
              <a:t>(Eph 3:11)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C. God was bringing about the focal point of all He had 	    done to redeem man back to Himself.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/>
              <a:t>5</a:t>
            </a:r>
            <a:r>
              <a:rPr lang="en-US" sz="2800" dirty="0" smtClean="0"/>
              <a:t>. To Jesus—It was the culmination of all He had 	come to do: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A. Culmination of His </a:t>
            </a:r>
            <a:r>
              <a:rPr lang="en-US" sz="2400" u="sng" dirty="0" smtClean="0"/>
              <a:t>eternal plan </a:t>
            </a:r>
            <a:r>
              <a:rPr lang="en-US" sz="2400" dirty="0" smtClean="0"/>
              <a:t>and preparation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B. Culmination of 33 years of sinless living as a man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C. “</a:t>
            </a:r>
            <a:r>
              <a:rPr lang="en-US" sz="2400" i="1" dirty="0" smtClean="0"/>
              <a:t>For this purpose I came to this hour.” </a:t>
            </a:r>
            <a:r>
              <a:rPr lang="en-US" sz="2400" dirty="0" smtClean="0"/>
              <a:t>John 12:27 </a:t>
            </a:r>
            <a:endParaRPr lang="en-US" dirty="0"/>
          </a:p>
        </p:txBody>
      </p:sp>
      <p:pic>
        <p:nvPicPr>
          <p:cNvPr id="1945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352800"/>
            <a:ext cx="531495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6. So, while the: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400" dirty="0" smtClean="0"/>
              <a:t>A. </a:t>
            </a:r>
            <a:r>
              <a:rPr lang="en-US" sz="2400" u="sng" dirty="0" smtClean="0"/>
              <a:t>Roman Soldiers</a:t>
            </a:r>
            <a:r>
              <a:rPr lang="en-US" sz="2400" dirty="0" smtClean="0"/>
              <a:t> gambled at the foot of the cross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B. </a:t>
            </a:r>
            <a:r>
              <a:rPr lang="en-US" sz="2400" u="sng" dirty="0" smtClean="0"/>
              <a:t>Disciples</a:t>
            </a:r>
            <a:r>
              <a:rPr lang="en-US" sz="2400" dirty="0" smtClean="0"/>
              <a:t> stared in terror and confusion from a distance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C. </a:t>
            </a:r>
            <a:r>
              <a:rPr lang="en-US" sz="2400" u="sng" dirty="0" smtClean="0"/>
              <a:t>Priests </a:t>
            </a:r>
            <a:r>
              <a:rPr lang="en-US" sz="2400" dirty="0" smtClean="0"/>
              <a:t>gloated and ridiculed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D. </a:t>
            </a:r>
            <a:r>
              <a:rPr lang="en-US" sz="2400" u="sng" dirty="0" smtClean="0"/>
              <a:t>Mob </a:t>
            </a:r>
            <a:r>
              <a:rPr lang="en-US" sz="2400" dirty="0" smtClean="0"/>
              <a:t>gaped, mocked, and enjoyed he entertainment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E. </a:t>
            </a:r>
            <a:r>
              <a:rPr lang="en-US" sz="2400" i="1" u="sng" dirty="0" smtClean="0"/>
              <a:t>THE GREATEST EVENT IN THE HISTORY OF THIS PLANET </a:t>
            </a:r>
            <a:r>
              <a:rPr lang="en-US" sz="2400" i="1" dirty="0" smtClean="0"/>
              <a:t>	    </a:t>
            </a:r>
            <a:r>
              <a:rPr lang="en-US" sz="2400" i="1" u="sng" dirty="0" smtClean="0"/>
              <a:t>WAS TAKING PLACE BEFORE THEIR EYES!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	</a:t>
            </a:r>
            <a:r>
              <a:rPr lang="en-US" sz="2400" dirty="0" smtClean="0"/>
              <a:t>1) Jesus was </a:t>
            </a:r>
            <a:r>
              <a:rPr lang="en-US" sz="2400" u="sng" dirty="0" smtClean="0">
                <a:solidFill>
                  <a:srgbClr val="C00000"/>
                </a:solidFill>
              </a:rPr>
              <a:t>bearing he sins </a:t>
            </a:r>
            <a:r>
              <a:rPr lang="en-US" sz="2400" dirty="0" smtClean="0"/>
              <a:t>of the world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(II </a:t>
            </a:r>
            <a:r>
              <a:rPr lang="en-US" sz="2400" dirty="0" err="1" smtClean="0"/>
              <a:t>Cor</a:t>
            </a:r>
            <a:r>
              <a:rPr lang="en-US" sz="2400" dirty="0" smtClean="0"/>
              <a:t> 5:21)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2) Men were being </a:t>
            </a:r>
            <a:r>
              <a:rPr lang="en-US" sz="2400" u="sng" dirty="0" smtClean="0">
                <a:solidFill>
                  <a:srgbClr val="C00000"/>
                </a:solidFill>
              </a:rPr>
              <a:t>reconciled</a:t>
            </a:r>
            <a:r>
              <a:rPr lang="en-US" sz="2400" dirty="0" smtClean="0"/>
              <a:t> to God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(Col 1:19-22)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II. </a:t>
            </a:r>
            <a:r>
              <a:rPr lang="en-US" u="sng" dirty="0" smtClean="0"/>
              <a:t>THE MOST TRAGIC IRONY OF IRONIES</a:t>
            </a:r>
            <a:r>
              <a:rPr lang="en-US" dirty="0" smtClean="0"/>
              <a:t>:  	THOUGH THE BENEFITS OF THE CROSS ARE 	AVAILABLE TO ALL—IT IS </a:t>
            </a:r>
            <a:r>
              <a:rPr lang="en-US" u="sng" dirty="0" smtClean="0">
                <a:solidFill>
                  <a:srgbClr val="C00000"/>
                </a:solidFill>
              </a:rPr>
              <a:t>REJECTED</a:t>
            </a:r>
            <a:r>
              <a:rPr lang="en-US" dirty="0" smtClean="0"/>
              <a:t> BY 	SOME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A. “Whosoever will” may come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B. </a:t>
            </a:r>
            <a:r>
              <a:rPr lang="en-US" sz="2400" i="1" dirty="0" smtClean="0"/>
              <a:t>“Repent and be baptized </a:t>
            </a:r>
            <a:r>
              <a:rPr lang="en-US" sz="2400" i="1" u="sng" dirty="0" smtClean="0"/>
              <a:t>every one of you</a:t>
            </a:r>
            <a:r>
              <a:rPr lang="en-US" sz="2400" i="1" dirty="0" smtClean="0"/>
              <a:t>…”</a:t>
            </a:r>
          </a:p>
          <a:p>
            <a:pPr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</a:t>
            </a:r>
            <a:r>
              <a:rPr lang="en-US" sz="2400" dirty="0" smtClean="0"/>
              <a:t>C. I </a:t>
            </a:r>
            <a:r>
              <a:rPr lang="en-US" sz="2400" dirty="0" err="1" smtClean="0"/>
              <a:t>Cor</a:t>
            </a:r>
            <a:r>
              <a:rPr lang="en-US" sz="2400" dirty="0" smtClean="0"/>
              <a:t> 1:18, 23-24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D. We have only </a:t>
            </a:r>
            <a:r>
              <a:rPr lang="en-US" sz="2400" i="1" dirty="0" smtClean="0"/>
              <a:t>two choices</a:t>
            </a:r>
            <a:r>
              <a:rPr lang="en-US" sz="2400" dirty="0" smtClean="0"/>
              <a:t>: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400" dirty="0" smtClean="0"/>
              <a:t>1. Receive its benefits and blessings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2. Dismiss it as foolishness and be forever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Rusty Bolton</dc:creator>
  <cp:lastModifiedBy>Rusty Bolton</cp:lastModifiedBy>
  <cp:revision>36</cp:revision>
  <dcterms:created xsi:type="dcterms:W3CDTF">2017-04-12T01:33:48Z</dcterms:created>
  <dcterms:modified xsi:type="dcterms:W3CDTF">2017-04-12T23:48:16Z</dcterms:modified>
</cp:coreProperties>
</file>