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b="0" i="1" sz="3200"/>
            </a:lvl1pPr>
          </a:lstStyle>
          <a:p>
            <a:pPr/>
            <a:r>
              <a:t>–Johnny Appleseed</a:t>
            </a:r>
          </a:p>
        </p:txBody>
      </p:sp>
      <p:sp>
        <p:nvSpPr>
          <p:cNvPr id="94" name="“Type a quote her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b="0"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buClrTx/>
              <a:defRPr b="0" sz="3800"/>
            </a:lvl1pPr>
            <a:lvl2pPr marL="1117600" indent="-558800">
              <a:spcBef>
                <a:spcPts val="4500"/>
              </a:spcBef>
              <a:buClrTx/>
              <a:defRPr b="0" sz="3800"/>
            </a:lvl2pPr>
            <a:lvl3pPr marL="1676400" indent="-558800">
              <a:spcBef>
                <a:spcPts val="4500"/>
              </a:spcBef>
              <a:buClrTx/>
              <a:defRPr b="0" sz="3800"/>
            </a:lvl3pPr>
            <a:lvl4pPr marL="2235200" indent="-558800">
              <a:spcBef>
                <a:spcPts val="4500"/>
              </a:spcBef>
              <a:buClrTx/>
              <a:defRPr b="0" sz="3800"/>
            </a:lvl4pPr>
            <a:lvl5pPr marL="2794000" indent="-558800">
              <a:spcBef>
                <a:spcPts val="4500"/>
              </a:spcBef>
              <a:buClrTx/>
              <a:defRPr b="0"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Image"/>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Image"/>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61"/>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9pPr>
    </p:titleStyle>
    <p:bodyStyle>
      <a:lvl1pPr marL="85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1pPr>
      <a:lvl2pPr marL="1494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2pPr>
      <a:lvl3pPr marL="212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3pPr>
      <a:lvl4pPr marL="2764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4pPr>
      <a:lvl5pPr marL="339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5pPr>
      <a:lvl6pPr marL="4034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6pPr>
      <a:lvl7pPr marL="466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7pPr>
      <a:lvl8pPr marL="5304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8pPr>
      <a:lvl9pPr marL="593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Compass Rose"/>
          <p:cNvSpPr/>
          <p:nvPr/>
        </p:nvSpPr>
        <p:spPr>
          <a:xfrm>
            <a:off x="23114007" y="12445992"/>
            <a:ext cx="1269994" cy="1270008"/>
          </a:xfrm>
          <a:custGeom>
            <a:avLst/>
            <a:gdLst/>
            <a:ahLst/>
            <a:cxnLst>
              <a:cxn ang="0">
                <a:pos x="wd2" y="hd2"/>
              </a:cxn>
              <a:cxn ang="5400000">
                <a:pos x="wd2" y="hd2"/>
              </a:cxn>
              <a:cxn ang="10800000">
                <a:pos x="wd2" y="hd2"/>
              </a:cxn>
              <a:cxn ang="16200000">
                <a:pos x="wd2" y="hd2"/>
              </a:cxn>
            </a:cxnLst>
            <a:rect l="0" t="0" r="r" b="b"/>
            <a:pathLst>
              <a:path w="21497" h="21548" fill="norm" stroke="1" extrusionOk="0">
                <a:moveTo>
                  <a:pt x="10800" y="0"/>
                </a:moveTo>
                <a:cubicBezTo>
                  <a:pt x="10772" y="0"/>
                  <a:pt x="10743" y="52"/>
                  <a:pt x="10721" y="155"/>
                </a:cubicBezTo>
                <a:lnTo>
                  <a:pt x="10375" y="1796"/>
                </a:lnTo>
                <a:cubicBezTo>
                  <a:pt x="5746" y="1987"/>
                  <a:pt x="2007" y="5696"/>
                  <a:pt x="1760" y="10321"/>
                </a:cubicBezTo>
                <a:lnTo>
                  <a:pt x="154" y="10646"/>
                </a:lnTo>
                <a:cubicBezTo>
                  <a:pt x="-52" y="10688"/>
                  <a:pt x="-52" y="10758"/>
                  <a:pt x="154" y="10801"/>
                </a:cubicBezTo>
                <a:lnTo>
                  <a:pt x="1754" y="11141"/>
                </a:lnTo>
                <a:cubicBezTo>
                  <a:pt x="1924" y="15816"/>
                  <a:pt x="5656" y="19594"/>
                  <a:pt x="10305" y="19821"/>
                </a:cubicBezTo>
                <a:lnTo>
                  <a:pt x="10620" y="21394"/>
                </a:lnTo>
                <a:cubicBezTo>
                  <a:pt x="10662" y="21600"/>
                  <a:pt x="10731" y="21600"/>
                  <a:pt x="10775" y="21394"/>
                </a:cubicBezTo>
                <a:lnTo>
                  <a:pt x="11106" y="19825"/>
                </a:lnTo>
                <a:cubicBezTo>
                  <a:pt x="15766" y="19641"/>
                  <a:pt x="19527" y="15891"/>
                  <a:pt x="19740" y="11227"/>
                </a:cubicBezTo>
                <a:lnTo>
                  <a:pt x="21342" y="10902"/>
                </a:lnTo>
                <a:cubicBezTo>
                  <a:pt x="21548" y="10861"/>
                  <a:pt x="21548" y="10791"/>
                  <a:pt x="21342" y="10747"/>
                </a:cubicBezTo>
                <a:lnTo>
                  <a:pt x="19740" y="10407"/>
                </a:lnTo>
                <a:cubicBezTo>
                  <a:pt x="19536" y="5770"/>
                  <a:pt x="15825" y="2031"/>
                  <a:pt x="11207" y="1798"/>
                </a:cubicBezTo>
                <a:lnTo>
                  <a:pt x="10876" y="155"/>
                </a:lnTo>
                <a:cubicBezTo>
                  <a:pt x="10855" y="52"/>
                  <a:pt x="10828" y="0"/>
                  <a:pt x="10800" y="0"/>
                </a:cubicBezTo>
                <a:close/>
                <a:moveTo>
                  <a:pt x="10128" y="2961"/>
                </a:moveTo>
                <a:lnTo>
                  <a:pt x="9084" y="7911"/>
                </a:lnTo>
                <a:lnTo>
                  <a:pt x="5355" y="5093"/>
                </a:lnTo>
                <a:cubicBezTo>
                  <a:pt x="6623" y="3891"/>
                  <a:pt x="8286" y="3106"/>
                  <a:pt x="10128" y="2961"/>
                </a:cubicBezTo>
                <a:close/>
                <a:moveTo>
                  <a:pt x="11442" y="2968"/>
                </a:moveTo>
                <a:cubicBezTo>
                  <a:pt x="13320" y="3134"/>
                  <a:pt x="15011" y="3963"/>
                  <a:pt x="16277" y="5222"/>
                </a:cubicBezTo>
                <a:lnTo>
                  <a:pt x="12463" y="8045"/>
                </a:lnTo>
                <a:lnTo>
                  <a:pt x="11442" y="2968"/>
                </a:lnTo>
                <a:close/>
                <a:moveTo>
                  <a:pt x="5095" y="5348"/>
                </a:moveTo>
                <a:lnTo>
                  <a:pt x="7854" y="9089"/>
                </a:lnTo>
                <a:lnTo>
                  <a:pt x="2927" y="10086"/>
                </a:lnTo>
                <a:cubicBezTo>
                  <a:pt x="3094" y="8254"/>
                  <a:pt x="3889" y="6602"/>
                  <a:pt x="5095" y="5348"/>
                </a:cubicBezTo>
                <a:close/>
                <a:moveTo>
                  <a:pt x="16510" y="5465"/>
                </a:moveTo>
                <a:cubicBezTo>
                  <a:pt x="17671" y="6721"/>
                  <a:pt x="18428" y="8354"/>
                  <a:pt x="18576" y="10160"/>
                </a:cubicBezTo>
                <a:lnTo>
                  <a:pt x="13748" y="9136"/>
                </a:lnTo>
                <a:lnTo>
                  <a:pt x="16510" y="5465"/>
                </a:lnTo>
                <a:close/>
                <a:moveTo>
                  <a:pt x="10684" y="9451"/>
                </a:moveTo>
                <a:cubicBezTo>
                  <a:pt x="11108" y="9431"/>
                  <a:pt x="11535" y="9615"/>
                  <a:pt x="11808" y="9981"/>
                </a:cubicBezTo>
                <a:cubicBezTo>
                  <a:pt x="12244" y="10568"/>
                  <a:pt x="12124" y="11399"/>
                  <a:pt x="11539" y="11837"/>
                </a:cubicBezTo>
                <a:cubicBezTo>
                  <a:pt x="10954" y="12274"/>
                  <a:pt x="10125" y="12154"/>
                  <a:pt x="9688" y="11567"/>
                </a:cubicBezTo>
                <a:cubicBezTo>
                  <a:pt x="9252" y="10980"/>
                  <a:pt x="9372" y="10150"/>
                  <a:pt x="9957" y="9712"/>
                </a:cubicBezTo>
                <a:cubicBezTo>
                  <a:pt x="10177" y="9548"/>
                  <a:pt x="10430" y="9463"/>
                  <a:pt x="10684" y="9451"/>
                </a:cubicBezTo>
                <a:close/>
                <a:moveTo>
                  <a:pt x="2915" y="11387"/>
                </a:moveTo>
                <a:lnTo>
                  <a:pt x="7972" y="12459"/>
                </a:lnTo>
                <a:lnTo>
                  <a:pt x="5102" y="16278"/>
                </a:lnTo>
                <a:cubicBezTo>
                  <a:pt x="3860" y="14990"/>
                  <a:pt x="3053" y="13280"/>
                  <a:pt x="2915" y="11387"/>
                </a:cubicBezTo>
                <a:close/>
                <a:moveTo>
                  <a:pt x="18574" y="11461"/>
                </a:moveTo>
                <a:cubicBezTo>
                  <a:pt x="18421" y="13322"/>
                  <a:pt x="17623" y="15001"/>
                  <a:pt x="16401" y="16271"/>
                </a:cubicBezTo>
                <a:lnTo>
                  <a:pt x="13596" y="12468"/>
                </a:lnTo>
                <a:lnTo>
                  <a:pt x="18574" y="11461"/>
                </a:lnTo>
                <a:close/>
                <a:moveTo>
                  <a:pt x="12399" y="13700"/>
                </a:moveTo>
                <a:lnTo>
                  <a:pt x="16141" y="16527"/>
                </a:lnTo>
                <a:cubicBezTo>
                  <a:pt x="14870" y="17732"/>
                  <a:pt x="13201" y="18518"/>
                  <a:pt x="11353" y="18660"/>
                </a:cubicBezTo>
                <a:lnTo>
                  <a:pt x="12399" y="13700"/>
                </a:lnTo>
                <a:close/>
                <a:moveTo>
                  <a:pt x="9094" y="13803"/>
                </a:moveTo>
                <a:lnTo>
                  <a:pt x="10070" y="18653"/>
                </a:lnTo>
                <a:cubicBezTo>
                  <a:pt x="8264" y="18497"/>
                  <a:pt x="6631" y="17728"/>
                  <a:pt x="5380" y="16554"/>
                </a:cubicBezTo>
                <a:lnTo>
                  <a:pt x="9094" y="13803"/>
                </a:lnTo>
                <a:close/>
              </a:path>
            </a:pathLst>
          </a:custGeom>
          <a:solidFill>
            <a:srgbClr val="011993"/>
          </a:solidFill>
          <a:ln w="12700">
            <a:miter lim="400000"/>
          </a:ln>
        </p:spPr>
        <p:txBody>
          <a:bodyPr lIns="50800" tIns="50800" rIns="50800" bIns="50800" anchor="ctr"/>
          <a:lstStyle/>
          <a:p>
            <a:pPr>
              <a:defRPr b="0" sz="32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26 “Therefore, I testify to you this day that I am innocent of the blood of all men. 27 “For I did not shrink from declaring to you the whole purpose of God.…"/>
          <p:cNvSpPr txBox="1"/>
          <p:nvPr>
            <p:ph type="body" idx="1"/>
          </p:nvPr>
        </p:nvSpPr>
        <p:spPr>
          <a:prstGeom prst="rect">
            <a:avLst/>
          </a:prstGeom>
        </p:spPr>
        <p:txBody>
          <a:bodyPr/>
          <a:lstStyle/>
          <a:p>
            <a:pPr/>
            <a:r>
              <a:rPr baseline="31999"/>
              <a:t>26</a:t>
            </a:r>
            <a:r>
              <a:t> “Therefore, I testify to you this day that I am innocent of the blood of all men. </a:t>
            </a:r>
            <a:r>
              <a:rPr baseline="31999"/>
              <a:t>27</a:t>
            </a:r>
            <a:r>
              <a:t> “For I did not shrink from declaring to you the whole purpose of God.</a:t>
            </a:r>
          </a:p>
          <a:p>
            <a:pPr/>
            <a:r>
              <a:t>- Acts 20:26–27</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hats-fedora-hat-manufacture-stack.jpg" descr="hats-fedora-hat-manufacture-stack.jpg"/>
          <p:cNvPicPr>
            <a:picLocks noChangeAspect="1"/>
          </p:cNvPicPr>
          <p:nvPr>
            <p:ph type="pic" idx="13"/>
          </p:nvPr>
        </p:nvPicPr>
        <p:blipFill>
          <a:blip r:embed="rId2">
            <a:extLst/>
          </a:blip>
          <a:srcRect l="0" t="7812" r="0" b="7812"/>
          <a:stretch>
            <a:fillRect/>
          </a:stretch>
        </p:blipFill>
        <p:spPr>
          <a:prstGeom prst="rect">
            <a:avLst/>
          </a:pr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Screen Shot 2018-11-03 at 3.36.53 PM.png" descr="Screen Shot 2018-11-03 at 3.36.53 PM.png"/>
          <p:cNvPicPr>
            <a:picLocks noChangeAspect="1"/>
          </p:cNvPicPr>
          <p:nvPr>
            <p:ph type="pic" idx="13"/>
          </p:nvPr>
        </p:nvPicPr>
        <p:blipFill>
          <a:blip r:embed="rId2">
            <a:extLst/>
          </a:blip>
          <a:srcRect l="0" t="5778" r="0" b="5778"/>
          <a:stretch>
            <a:fillRect/>
          </a:stretch>
        </p:blipFill>
        <p:spPr>
          <a:prstGeom prst="rect">
            <a:avLst/>
          </a:prstGeom>
        </p:spPr>
      </p:pic>
      <p:sp>
        <p:nvSpPr>
          <p:cNvPr id="161" name="Copyright Google Maps 2017"/>
          <p:cNvSpPr txBox="1"/>
          <p:nvPr/>
        </p:nvSpPr>
        <p:spPr>
          <a:xfrm>
            <a:off x="3093118" y="13426014"/>
            <a:ext cx="2041602" cy="2626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00"/>
            </a:lvl1pPr>
          </a:lstStyle>
          <a:p>
            <a:pPr/>
            <a:r>
              <a:t>Copyright Google Maps 2017</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As I urged you upon my departure for Macedonia, remain on at Ephesus so that you may instruct certain men not to teach strange doctrines, - 1 Timothy 1:3…"/>
          <p:cNvSpPr txBox="1"/>
          <p:nvPr>
            <p:ph type="body" idx="1"/>
          </p:nvPr>
        </p:nvSpPr>
        <p:spPr>
          <a:prstGeom prst="rect">
            <a:avLst/>
          </a:prstGeom>
        </p:spPr>
        <p:txBody>
          <a:bodyPr/>
          <a:lstStyle/>
          <a:p>
            <a:pPr/>
            <a:r>
              <a:t>As I urged you upon my departure for Macedonia, remain on at Ephesus so that you may instruct certain men not to teach strange doctrines,</a:t>
            </a:r>
            <a:br/>
            <a:r>
              <a:t>- 1 Timothy 1:3</a:t>
            </a:r>
          </a:p>
          <a:p>
            <a:pPr/>
            <a:r>
              <a:t>This took place for two years, so that all who lived in Asia heard the word of the Lord, both Jews and Greeks.</a:t>
            </a:r>
            <a:br/>
            <a:r>
              <a:t>- Acts 19:10</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wallet-669458_1920.jpg" descr="wallet-669458_1920.jpg"/>
          <p:cNvPicPr>
            <a:picLocks noChangeAspect="1"/>
          </p:cNvPicPr>
          <p:nvPr>
            <p:ph type="pic" idx="13"/>
          </p:nvPr>
        </p:nvPicPr>
        <p:blipFill>
          <a:blip r:embed="rId2">
            <a:extLst/>
          </a:blip>
          <a:srcRect l="0" t="0" r="0" b="0"/>
          <a:stretch>
            <a:fillRect/>
          </a:stretch>
        </p:blipFill>
        <p:spPr>
          <a:xfrm>
            <a:off x="-1" y="0"/>
            <a:ext cx="24384001" cy="13716000"/>
          </a:xfrm>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13 Do you not know that those who perform sacred services eat the food of the temple, and those who attend regularly to the altar have their share from the altar? 14 So also the Lord directed those who proclaim the gospel to get their living from the gospel.…"/>
          <p:cNvSpPr txBox="1"/>
          <p:nvPr>
            <p:ph type="body" idx="1"/>
          </p:nvPr>
        </p:nvSpPr>
        <p:spPr>
          <a:prstGeom prst="rect">
            <a:avLst/>
          </a:prstGeom>
        </p:spPr>
        <p:txBody>
          <a:bodyPr/>
          <a:lstStyle/>
          <a:p>
            <a:pPr/>
            <a:r>
              <a:rPr baseline="31999"/>
              <a:t>13</a:t>
            </a:r>
            <a:r>
              <a:t> Do you not know that those who perform sacred services eat the </a:t>
            </a:r>
            <a:r>
              <a:rPr i="1"/>
              <a:t>food</a:t>
            </a:r>
            <a:r>
              <a:t> of the temple, </a:t>
            </a:r>
            <a:r>
              <a:rPr i="1"/>
              <a:t>and</a:t>
            </a:r>
            <a:r>
              <a:t> those who attend regularly to the altar have their share from the altar? </a:t>
            </a:r>
            <a:r>
              <a:rPr baseline="31999"/>
              <a:t>14</a:t>
            </a:r>
            <a:r>
              <a:t> So also the Lord directed those who proclaim the gospel to get their living from the gospel.</a:t>
            </a:r>
          </a:p>
          <a:p>
            <a:pPr/>
            <a:r>
              <a:t>- 1 Corinthians 9:13–14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74A26"/>
        </a:solidFill>
      </p:bgPr>
    </p:bg>
    <p:spTree>
      <p:nvGrpSpPr>
        <p:cNvPr id="1" name=""/>
        <p:cNvGrpSpPr/>
        <p:nvPr/>
      </p:nvGrpSpPr>
      <p:grpSpPr>
        <a:xfrm>
          <a:off x="0" y="0"/>
          <a:ext cx="0" cy="0"/>
          <a:chOff x="0" y="0"/>
          <a:chExt cx="0" cy="0"/>
        </a:xfrm>
      </p:grpSpPr>
      <p:pic>
        <p:nvPicPr>
          <p:cNvPr id="169" name="44918339_249920562373068_5291202367809650688_o.png" descr="44918339_249920562373068_5291202367809650688_o.png"/>
          <p:cNvPicPr>
            <a:picLocks noChangeAspect="1"/>
          </p:cNvPicPr>
          <p:nvPr>
            <p:ph type="pic" idx="13"/>
          </p:nvPr>
        </p:nvPicPr>
        <p:blipFill>
          <a:blip r:embed="rId2">
            <a:extLst/>
          </a:blip>
          <a:srcRect l="0" t="17850" r="0" b="17850"/>
          <a:stretch>
            <a:fillRect/>
          </a:stretch>
        </p:blipFill>
        <p:spPr>
          <a:xfrm>
            <a:off x="1536465" y="0"/>
            <a:ext cx="21311070" cy="13716000"/>
          </a:xfrm>
          <a:prstGeom prst="rect">
            <a:avLst/>
          </a:prstGeom>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3"/>
            </a:gs>
            <a:gs pos="100000">
              <a:schemeClr val="accent3">
                <a:hueOff val="872357"/>
                <a:satOff val="-21707"/>
                <a:lumOff val="-14317"/>
              </a:schemeClr>
            </a:gs>
          </a:gsLst>
          <a:path path="circle">
            <a:fillToRect l="50000" t="50000" r="50000" b="50000"/>
          </a:path>
        </a:gradFill>
      </p:bgPr>
    </p:bg>
    <p:spTree>
      <p:nvGrpSpPr>
        <p:cNvPr id="1" name=""/>
        <p:cNvGrpSpPr/>
        <p:nvPr/>
      </p:nvGrpSpPr>
      <p:grpSpPr>
        <a:xfrm>
          <a:off x="0" y="0"/>
          <a:ext cx="0" cy="0"/>
          <a:chOff x="0" y="0"/>
          <a:chExt cx="0" cy="0"/>
        </a:xfrm>
      </p:grpSpPr>
      <p:pic>
        <p:nvPicPr>
          <p:cNvPr id="171" name="hands-1939895_1920.png" descr="hands-1939895_1920.png"/>
          <p:cNvPicPr>
            <a:picLocks noChangeAspect="1"/>
          </p:cNvPicPr>
          <p:nvPr>
            <p:ph type="pic" idx="13"/>
          </p:nvPr>
        </p:nvPicPr>
        <p:blipFill>
          <a:blip r:embed="rId2">
            <a:extLst/>
          </a:blip>
          <a:srcRect l="0" t="12500" r="0" b="12500"/>
          <a:stretch>
            <a:fillRect/>
          </a:stretch>
        </p:blipFill>
        <p:spPr>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lightstock_214572_medium_garrett_sander.jpg" descr="lightstock_214572_medium_garrett_sander.jpg"/>
          <p:cNvPicPr>
            <a:picLocks noChangeAspect="1"/>
          </p:cNvPicPr>
          <p:nvPr>
            <p:ph type="pic" idx="13"/>
          </p:nvPr>
        </p:nvPicPr>
        <p:blipFill>
          <a:blip r:embed="rId2">
            <a:extLst/>
          </a:blip>
          <a:srcRect l="0" t="24585" r="0" b="24585"/>
          <a:stretch>
            <a:fillRect/>
          </a:stretch>
        </p:blipFill>
        <p:spPr>
          <a:xfrm>
            <a:off x="1227901" y="673100"/>
            <a:ext cx="21931735" cy="10566550"/>
          </a:xfrm>
          <a:prstGeom prst="rect">
            <a:avLst/>
          </a:prstGeom>
        </p:spPr>
      </p:pic>
      <p:sp>
        <p:nvSpPr>
          <p:cNvPr id="122" name="How Does the Preacher Work?"/>
          <p:cNvSpPr txBox="1"/>
          <p:nvPr>
            <p:ph type="title"/>
          </p:nvPr>
        </p:nvSpPr>
        <p:spPr>
          <a:xfrm>
            <a:off x="635000" y="11239500"/>
            <a:ext cx="23114000" cy="2006600"/>
          </a:xfrm>
          <a:prstGeom prst="rect">
            <a:avLst/>
          </a:prstGeom>
        </p:spPr>
        <p:txBody>
          <a:bodyPr/>
          <a:lstStyle/>
          <a:p>
            <a:pPr/>
            <a:r>
              <a:t>How Does the Preacher Work?</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Image" descr="Image"/>
          <p:cNvPicPr>
            <a:picLocks noChangeAspect="1"/>
          </p:cNvPicPr>
          <p:nvPr>
            <p:ph type="pic" idx="13"/>
          </p:nvPr>
        </p:nvPicPr>
        <p:blipFill>
          <a:blip r:embed="rId2">
            <a:extLst/>
          </a:blip>
          <a:srcRect l="0" t="0" r="0" b="0"/>
          <a:stretch>
            <a:fillRect/>
          </a:stretch>
        </p:blipFill>
        <p:spPr>
          <a:xfrm>
            <a:off x="2600391" y="0"/>
            <a:ext cx="19183218" cy="13716000"/>
          </a:xfrm>
          <a:prstGeom prst="rect">
            <a:avLst/>
          </a:prstGeom>
        </p:spPr>
      </p:pic>
      <p:sp>
        <p:nvSpPr>
          <p:cNvPr id="125" name="Elder"/>
          <p:cNvSpPr txBox="1"/>
          <p:nvPr/>
        </p:nvSpPr>
        <p:spPr>
          <a:xfrm>
            <a:off x="10411079" y="5638800"/>
            <a:ext cx="3670301"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500"/>
              </a:spcBef>
              <a:defRPr b="0" sz="14000">
                <a:solidFill>
                  <a:srgbClr val="000000"/>
                </a:solidFill>
                <a:latin typeface="Marker Felt"/>
                <a:ea typeface="Marker Felt"/>
                <a:cs typeface="Marker Felt"/>
                <a:sym typeface="Marker Felt"/>
              </a:defRPr>
            </a:lvl1pPr>
          </a:lstStyle>
          <a:p>
            <a:pPr/>
            <a:r>
              <a:t>Elder</a:t>
            </a:r>
          </a:p>
        </p:txBody>
      </p:sp>
      <p:sp>
        <p:nvSpPr>
          <p:cNvPr id="126" name="Overseer"/>
          <p:cNvSpPr txBox="1"/>
          <p:nvPr/>
        </p:nvSpPr>
        <p:spPr>
          <a:xfrm>
            <a:off x="8982456" y="10020625"/>
            <a:ext cx="6616447"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500"/>
              </a:spcBef>
              <a:defRPr b="0" sz="14000">
                <a:solidFill>
                  <a:srgbClr val="000000"/>
                </a:solidFill>
                <a:latin typeface="Marker Felt"/>
                <a:ea typeface="Marker Felt"/>
                <a:cs typeface="Marker Felt"/>
                <a:sym typeface="Marker Felt"/>
              </a:defRPr>
            </a:lvl1pPr>
          </a:lstStyle>
          <a:p>
            <a:pPr/>
            <a:r>
              <a:t>Overseer</a:t>
            </a:r>
          </a:p>
        </p:txBody>
      </p:sp>
      <p:sp>
        <p:nvSpPr>
          <p:cNvPr id="127" name="Shepherd"/>
          <p:cNvSpPr txBox="1"/>
          <p:nvPr/>
        </p:nvSpPr>
        <p:spPr>
          <a:xfrm>
            <a:off x="8860663" y="7829712"/>
            <a:ext cx="6831585"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4500"/>
              </a:spcBef>
              <a:defRPr b="0" sz="14000">
                <a:solidFill>
                  <a:srgbClr val="000000"/>
                </a:solidFill>
                <a:latin typeface="Marker Felt"/>
                <a:ea typeface="Marker Felt"/>
                <a:cs typeface="Marker Felt"/>
                <a:sym typeface="Marker Felt"/>
              </a:defRPr>
            </a:lvl1pPr>
          </a:lstStyle>
          <a:p>
            <a:pPr/>
            <a:r>
              <a:t>Shepherd</a:t>
            </a:r>
          </a:p>
        </p:txBody>
      </p:sp>
      <p:pic>
        <p:nvPicPr>
          <p:cNvPr id="128" name="Line" descr="Line"/>
          <p:cNvPicPr>
            <a:picLocks noChangeAspect="0"/>
          </p:cNvPicPr>
          <p:nvPr/>
        </p:nvPicPr>
        <p:blipFill>
          <a:blip r:embed="rId3">
            <a:extLst/>
          </a:blip>
          <a:stretch>
            <a:fillRect/>
          </a:stretch>
        </p:blipFill>
        <p:spPr>
          <a:xfrm rot="20553065">
            <a:off x="9625272" y="6743700"/>
            <a:ext cx="5133456" cy="228601"/>
          </a:xfrm>
          <a:prstGeom prst="rect">
            <a:avLst/>
          </a:prstGeom>
        </p:spPr>
      </p:pic>
      <p:pic>
        <p:nvPicPr>
          <p:cNvPr id="130" name="Line" descr="Line"/>
          <p:cNvPicPr>
            <a:picLocks noChangeAspect="0"/>
          </p:cNvPicPr>
          <p:nvPr/>
        </p:nvPicPr>
        <p:blipFill>
          <a:blip r:embed="rId4">
            <a:extLst/>
          </a:blip>
          <a:stretch>
            <a:fillRect/>
          </a:stretch>
        </p:blipFill>
        <p:spPr>
          <a:xfrm rot="20898234">
            <a:off x="8450178" y="8934612"/>
            <a:ext cx="7483643" cy="228601"/>
          </a:xfrm>
          <a:prstGeom prst="rect">
            <a:avLst/>
          </a:prstGeom>
        </p:spPr>
      </p:pic>
      <p:pic>
        <p:nvPicPr>
          <p:cNvPr id="132" name="Line" descr="Line"/>
          <p:cNvPicPr>
            <a:picLocks noChangeAspect="0"/>
          </p:cNvPicPr>
          <p:nvPr/>
        </p:nvPicPr>
        <p:blipFill>
          <a:blip r:embed="rId5">
            <a:extLst/>
          </a:blip>
          <a:stretch>
            <a:fillRect/>
          </a:stretch>
        </p:blipFill>
        <p:spPr>
          <a:xfrm rot="20867452">
            <a:off x="8600440" y="11131315"/>
            <a:ext cx="7183119" cy="228601"/>
          </a:xfrm>
          <a:prstGeom prst="rect">
            <a:avLst/>
          </a:prstGeom>
        </p:spPr>
      </p:pic>
      <p:pic>
        <p:nvPicPr>
          <p:cNvPr id="134" name="Line" descr="Line"/>
          <p:cNvPicPr>
            <a:picLocks noChangeAspect="0"/>
          </p:cNvPicPr>
          <p:nvPr/>
        </p:nvPicPr>
        <p:blipFill>
          <a:blip r:embed="rId3">
            <a:extLst/>
          </a:blip>
          <a:stretch>
            <a:fillRect/>
          </a:stretch>
        </p:blipFill>
        <p:spPr>
          <a:xfrm rot="1046935">
            <a:off x="9625272" y="6743699"/>
            <a:ext cx="5133455" cy="228601"/>
          </a:xfrm>
          <a:prstGeom prst="rect">
            <a:avLst/>
          </a:prstGeom>
        </p:spPr>
      </p:pic>
      <p:pic>
        <p:nvPicPr>
          <p:cNvPr id="136" name="Line" descr="Line"/>
          <p:cNvPicPr>
            <a:picLocks noChangeAspect="0"/>
          </p:cNvPicPr>
          <p:nvPr/>
        </p:nvPicPr>
        <p:blipFill>
          <a:blip r:embed="rId4">
            <a:extLst/>
          </a:blip>
          <a:stretch>
            <a:fillRect/>
          </a:stretch>
        </p:blipFill>
        <p:spPr>
          <a:xfrm rot="701766">
            <a:off x="8450174" y="8934612"/>
            <a:ext cx="7483642" cy="228601"/>
          </a:xfrm>
          <a:prstGeom prst="rect">
            <a:avLst/>
          </a:prstGeom>
        </p:spPr>
      </p:pic>
      <p:pic>
        <p:nvPicPr>
          <p:cNvPr id="138" name="Line" descr="Line"/>
          <p:cNvPicPr>
            <a:picLocks noChangeAspect="0"/>
          </p:cNvPicPr>
          <p:nvPr/>
        </p:nvPicPr>
        <p:blipFill>
          <a:blip r:embed="rId5">
            <a:extLst/>
          </a:blip>
          <a:stretch>
            <a:fillRect/>
          </a:stretch>
        </p:blipFill>
        <p:spPr>
          <a:xfrm rot="732548">
            <a:off x="8600437" y="11131315"/>
            <a:ext cx="7183118" cy="228601"/>
          </a:xfrm>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he elders who rule well are to be considered worthy of double honor, especially those who work hard at preaching and teaching.…"/>
          <p:cNvSpPr txBox="1"/>
          <p:nvPr>
            <p:ph type="body" idx="1"/>
          </p:nvPr>
        </p:nvSpPr>
        <p:spPr>
          <a:prstGeom prst="rect">
            <a:avLst/>
          </a:prstGeom>
        </p:spPr>
        <p:txBody>
          <a:bodyPr/>
          <a:lstStyle/>
          <a:p>
            <a:pPr/>
            <a:r>
              <a:t>The elders who rule well are to be considered worthy of double honor, especially those who work hard at preaching and teaching.</a:t>
            </a:r>
          </a:p>
          <a:p>
            <a:pPr/>
            <a:r>
              <a:t>- 1 Timothy 5:17</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exels-photo-288477.jpeg" descr="pexels-photo-288477.jpeg"/>
          <p:cNvPicPr>
            <a:picLocks noChangeAspect="1"/>
          </p:cNvPicPr>
          <p:nvPr>
            <p:ph type="pic" idx="13"/>
          </p:nvPr>
        </p:nvPicPr>
        <p:blipFill>
          <a:blip r:embed="rId2">
            <a:extLst/>
          </a:blip>
          <a:srcRect l="0" t="12500" r="0" b="12500"/>
          <a:stretch>
            <a:fillRect/>
          </a:stretch>
        </p:blipFill>
        <p:spPr>
          <a:prstGeom prst="rect">
            <a:avLst/>
          </a:prstGeom>
        </p:spPr>
      </p:pic>
      <p:sp>
        <p:nvSpPr>
          <p:cNvPr id="144" name="Line"/>
          <p:cNvSpPr/>
          <p:nvPr/>
        </p:nvSpPr>
        <p:spPr>
          <a:xfrm flipV="1">
            <a:off x="3164099" y="116099"/>
            <a:ext cx="18055802" cy="13483802"/>
          </a:xfrm>
          <a:prstGeom prst="line">
            <a:avLst/>
          </a:prstGeom>
          <a:ln w="711200">
            <a:solidFill>
              <a:srgbClr val="FF2600"/>
            </a:solidFill>
            <a:miter lim="400000"/>
          </a:ln>
        </p:spPr>
        <p:txBody>
          <a:bodyPr lIns="50800" tIns="50800" rIns="50800" bIns="50800" anchor="ctr"/>
          <a:lstStyle/>
          <a:p>
            <a:pPr>
              <a:defRPr b="0" sz="3200">
                <a:latin typeface="+mn-lt"/>
                <a:ea typeface="+mn-ea"/>
                <a:cs typeface="+mn-cs"/>
                <a:sym typeface="Helvetica Neue Medium"/>
              </a:defRPr>
            </a:pPr>
          </a:p>
        </p:txBody>
      </p:sp>
      <p:sp>
        <p:nvSpPr>
          <p:cNvPr id="145" name="Line"/>
          <p:cNvSpPr/>
          <p:nvPr/>
        </p:nvSpPr>
        <p:spPr>
          <a:xfrm>
            <a:off x="3164100" y="116097"/>
            <a:ext cx="18055802" cy="13483806"/>
          </a:xfrm>
          <a:prstGeom prst="line">
            <a:avLst/>
          </a:prstGeom>
          <a:ln w="711200">
            <a:solidFill>
              <a:srgbClr val="FF2600"/>
            </a:solidFill>
            <a:miter lim="400000"/>
          </a:ln>
        </p:spPr>
        <p:txBody>
          <a:bodyPr lIns="50800" tIns="50800" rIns="50800" bIns="50800" anchor="ctr"/>
          <a:lstStyle/>
          <a:p>
            <a:pPr>
              <a:defRPr b="0" sz="32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1 I solemnly charge you in the presence of God and of Christ Jesus, who is to judge the living and the dead, and by His appearing and His kingdom: 2 preach the word; be ready in season and out of season; reprove, rebuke, exhort, with great patience and instruction.…"/>
          <p:cNvSpPr txBox="1"/>
          <p:nvPr>
            <p:ph type="body" idx="1"/>
          </p:nvPr>
        </p:nvSpPr>
        <p:spPr>
          <a:prstGeom prst="rect">
            <a:avLst/>
          </a:prstGeom>
        </p:spPr>
        <p:txBody>
          <a:bodyPr/>
          <a:lstStyle/>
          <a:p>
            <a:pPr/>
            <a:r>
              <a:rPr baseline="31999"/>
              <a:t>1</a:t>
            </a:r>
            <a:r>
              <a:t> I solemnly charge </a:t>
            </a:r>
            <a:r>
              <a:rPr i="1"/>
              <a:t>you</a:t>
            </a:r>
            <a:r>
              <a:t> in the presence of God and of Christ Jesus, who is to judge the living and the dead, and by His appearing and His kingdom: </a:t>
            </a:r>
            <a:r>
              <a:rPr baseline="31999"/>
              <a:t>2</a:t>
            </a:r>
            <a:r>
              <a:t> preach the word; be ready in season </a:t>
            </a:r>
            <a:r>
              <a:rPr i="1"/>
              <a:t>and</a:t>
            </a:r>
            <a:r>
              <a:t> out of season; reprove, rebuke, exhort, with great patience and instruction.</a:t>
            </a:r>
          </a:p>
          <a:p>
            <a:pPr/>
            <a:r>
              <a:t>- 2 Timothy 4:1–2</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Image" descr="Image"/>
          <p:cNvPicPr>
            <a:picLocks noChangeAspect="1"/>
          </p:cNvPicPr>
          <p:nvPr>
            <p:ph type="pic" idx="13"/>
          </p:nvPr>
        </p:nvPicPr>
        <p:blipFill>
          <a:blip r:embed="rId2">
            <a:extLst/>
          </a:blip>
          <a:srcRect l="0" t="6621" r="16666" b="23066"/>
          <a:stretch>
            <a:fillRect/>
          </a:stretch>
        </p:blipFill>
        <p:spPr>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lightstock_249411_jpg_garrett_sander.jpg" descr="lightstock_249411_jpg_garrett_sander.jpg"/>
          <p:cNvPicPr>
            <a:picLocks noChangeAspect="1"/>
          </p:cNvPicPr>
          <p:nvPr>
            <p:ph type="pic" idx="13"/>
          </p:nvPr>
        </p:nvPicPr>
        <p:blipFill>
          <a:blip r:embed="rId2">
            <a:extLst/>
          </a:blip>
          <a:srcRect l="0" t="21875" r="0" b="21875"/>
          <a:stretch>
            <a:fillRect/>
          </a:stretch>
        </p:blipFill>
        <p:spPr>
          <a:prstGeom prst="rect">
            <a:avLst/>
          </a:prstGeom>
        </p:spPr>
      </p:pic>
      <p:pic>
        <p:nvPicPr>
          <p:cNvPr id="152" name="seal-1674127_1280.png" descr="seal-1674127_1280.png"/>
          <p:cNvPicPr>
            <a:picLocks noChangeAspect="1"/>
          </p:cNvPicPr>
          <p:nvPr/>
        </p:nvPicPr>
        <p:blipFill>
          <a:blip r:embed="rId3">
            <a:extLst/>
          </a:blip>
          <a:stretch>
            <a:fillRect/>
          </a:stretch>
        </p:blipFill>
        <p:spPr>
          <a:xfrm rot="20455250">
            <a:off x="3048000" y="4400550"/>
            <a:ext cx="18288000" cy="49149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Be diligent to present yourself approved to God as a workman who does not need to be ashamed, accurately handling the word of truth.…"/>
          <p:cNvSpPr txBox="1"/>
          <p:nvPr>
            <p:ph type="body" idx="1"/>
          </p:nvPr>
        </p:nvSpPr>
        <p:spPr>
          <a:prstGeom prst="rect">
            <a:avLst/>
          </a:prstGeom>
        </p:spPr>
        <p:txBody>
          <a:bodyPr/>
          <a:lstStyle/>
          <a:p>
            <a:pPr/>
            <a:r>
              <a:t>Be diligent to present yourself approved to God as a workman who does not need to be ashamed, accurately handling the word of truth.</a:t>
            </a:r>
          </a:p>
          <a:p>
            <a:pPr/>
            <a:r>
              <a:t>- 2 Timothy 2:15</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