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9"/>
  </p:notesMasterIdLst>
  <p:handoutMasterIdLst>
    <p:handoutMasterId r:id="rId30"/>
  </p:handoutMasterIdLst>
  <p:sldIdLst>
    <p:sldId id="294" r:id="rId3"/>
    <p:sldId id="256" r:id="rId4"/>
    <p:sldId id="270" r:id="rId5"/>
    <p:sldId id="272" r:id="rId6"/>
    <p:sldId id="257" r:id="rId7"/>
    <p:sldId id="276" r:id="rId8"/>
    <p:sldId id="273" r:id="rId9"/>
    <p:sldId id="277" r:id="rId10"/>
    <p:sldId id="274" r:id="rId11"/>
    <p:sldId id="278" r:id="rId12"/>
    <p:sldId id="275" r:id="rId13"/>
    <p:sldId id="279" r:id="rId14"/>
    <p:sldId id="280" r:id="rId15"/>
    <p:sldId id="282" r:id="rId16"/>
    <p:sldId id="283" r:id="rId17"/>
    <p:sldId id="281" r:id="rId18"/>
    <p:sldId id="284" r:id="rId19"/>
    <p:sldId id="285" r:id="rId20"/>
    <p:sldId id="289" r:id="rId21"/>
    <p:sldId id="291" r:id="rId22"/>
    <p:sldId id="292" r:id="rId23"/>
    <p:sldId id="293" r:id="rId24"/>
    <p:sldId id="286" r:id="rId25"/>
    <p:sldId id="287" r:id="rId26"/>
    <p:sldId id="288" r:id="rId27"/>
    <p:sldId id="290" r:id="rId2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>
      <p:cViewPr varScale="1">
        <p:scale>
          <a:sx n="74" d="100"/>
          <a:sy n="74" d="100"/>
        </p:scale>
        <p:origin x="582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11/21/2015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11/21/2015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11/21/2015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11/21/2015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11/21/2015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11/21/2015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14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0"/>
            <a:ext cx="10210799" cy="1447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Solomon was the </a:t>
            </a:r>
            <a:r>
              <a:rPr lang="en-US" sz="4400" dirty="0" smtClean="0"/>
              <a:t>wisest </a:t>
            </a:r>
            <a:r>
              <a:rPr lang="en-US" sz="4400" dirty="0" smtClean="0"/>
              <a:t>and the richest</a:t>
            </a:r>
            <a:r>
              <a:rPr lang="en-US" sz="4400" dirty="0" smtClean="0"/>
              <a:t>…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3" y="1752600"/>
            <a:ext cx="4267200" cy="46481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2" y="1752600"/>
            <a:ext cx="7162800" cy="495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Jesse was a God fearing man.</a:t>
            </a:r>
          </a:p>
          <a:p>
            <a:r>
              <a:rPr lang="en-US" sz="3600" dirty="0" smtClean="0"/>
              <a:t>David is a man after God’s own heart. (1 Samuel 13:14)</a:t>
            </a:r>
          </a:p>
          <a:p>
            <a:r>
              <a:rPr lang="en-US" sz="3600" dirty="0" smtClean="0"/>
              <a:t>David teaches Solomon. (1 Kings 2:3)</a:t>
            </a:r>
          </a:p>
          <a:p>
            <a:r>
              <a:rPr lang="en-US" sz="3600" dirty="0" smtClean="0"/>
              <a:t>Solomon is given wisdom by God.</a:t>
            </a:r>
          </a:p>
          <a:p>
            <a:r>
              <a:rPr lang="en-US" sz="3600" dirty="0" smtClean="0"/>
              <a:t>How would Solomon know to pray to God for wisdom?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7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152400"/>
            <a:ext cx="9143998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Teachings that pass on from generation…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Adam to Noah (Genesis 6:8)</a:t>
            </a:r>
          </a:p>
          <a:p>
            <a:r>
              <a:rPr lang="en-US" sz="3600" dirty="0" smtClean="0"/>
              <a:t>Moses to Joshua (Deuteronomy 31:14)</a:t>
            </a:r>
          </a:p>
          <a:p>
            <a:r>
              <a:rPr lang="en-US" sz="3600" dirty="0" smtClean="0"/>
              <a:t>Jesse to Solomon (1 Kings 2:1-4)</a:t>
            </a:r>
          </a:p>
          <a:p>
            <a:r>
              <a:rPr lang="en-US" sz="3600" dirty="0" smtClean="0"/>
              <a:t>Zerubbabel to Christ (Matthew 1:12-17)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28835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Jesus is king of kings &amp; lord of lords…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600200"/>
            <a:ext cx="5562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Zerubbabel was alive during the days of Ezra and Nehemiah.</a:t>
            </a:r>
          </a:p>
          <a:p>
            <a:r>
              <a:rPr lang="en-US" sz="2800" dirty="0" smtClean="0"/>
              <a:t>We could rightly assume that these descendants stood with God.</a:t>
            </a:r>
          </a:p>
          <a:p>
            <a:r>
              <a:rPr lang="en-US" sz="2800" dirty="0" smtClean="0"/>
              <a:t>Joseph was a just/holy man. (Matt. 1:19)</a:t>
            </a:r>
          </a:p>
          <a:p>
            <a:r>
              <a:rPr lang="en-US" sz="2800" dirty="0" smtClean="0"/>
              <a:t>Mary was in favor with God. (Luke 1:28)</a:t>
            </a:r>
          </a:p>
          <a:p>
            <a:r>
              <a:rPr lang="en-US" sz="2800" dirty="0" smtClean="0"/>
              <a:t>What was Christ up bringing? (Luke 2:40)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89" y="1905000"/>
            <a:ext cx="5053823" cy="4724400"/>
          </a:xfrm>
        </p:spPr>
      </p:pic>
    </p:spTree>
    <p:extLst>
      <p:ext uri="{BB962C8B-B14F-4D97-AF65-F5344CB8AC3E}">
        <p14:creationId xmlns:p14="http://schemas.microsoft.com/office/powerpoint/2010/main" val="27698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 </a:t>
            </a:r>
            <a:r>
              <a:rPr lang="en-US" dirty="0" smtClean="0"/>
              <a:t>continued many </a:t>
            </a:r>
            <a:r>
              <a:rPr lang="en-US" dirty="0" smtClean="0"/>
              <a:t>years later even today!!!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152400"/>
            <a:ext cx="9143998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Called to be Workmen/servant…2 Timothy 2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88156"/>
            <a:ext cx="4114800" cy="3300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7391400" cy="5105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Faithful men teach Christ. (2:2)</a:t>
            </a:r>
          </a:p>
          <a:p>
            <a:r>
              <a:rPr lang="en-US" sz="3600" dirty="0" smtClean="0"/>
              <a:t>Always does the mission. (2:3-7)</a:t>
            </a:r>
          </a:p>
          <a:p>
            <a:r>
              <a:rPr lang="en-US" sz="3600" dirty="0" smtClean="0"/>
              <a:t>Doesn’t use fighting words. (2:14)</a:t>
            </a:r>
          </a:p>
          <a:p>
            <a:r>
              <a:rPr lang="en-US" sz="3600" dirty="0" smtClean="0"/>
              <a:t>Present himself well before God. (2:15)</a:t>
            </a:r>
          </a:p>
          <a:p>
            <a:r>
              <a:rPr lang="en-US" sz="3600" dirty="0" smtClean="0"/>
              <a:t>Doesn’t stand for false teaching. (2:16-18)</a:t>
            </a:r>
          </a:p>
        </p:txBody>
      </p:sp>
    </p:spTree>
    <p:extLst>
      <p:ext uri="{BB962C8B-B14F-4D97-AF65-F5344CB8AC3E}">
        <p14:creationId xmlns:p14="http://schemas.microsoft.com/office/powerpoint/2010/main" val="11739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152400"/>
            <a:ext cx="9143998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Called to be Workmen/servant…2 Timothy 2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2388156"/>
            <a:ext cx="4114800" cy="3300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7391400" cy="5105400"/>
          </a:xfrm>
        </p:spPr>
        <p:txBody>
          <a:bodyPr>
            <a:noAutofit/>
          </a:bodyPr>
          <a:lstStyle/>
          <a:p>
            <a:r>
              <a:rPr lang="en-US" sz="3600" dirty="0"/>
              <a:t>Lives a life useful for God. (2:19-21)</a:t>
            </a:r>
          </a:p>
          <a:p>
            <a:r>
              <a:rPr lang="en-US" sz="3600" dirty="0"/>
              <a:t>Flees from self &amp; fulfils righteousness. (2:22 &amp; 23)</a:t>
            </a:r>
          </a:p>
          <a:p>
            <a:r>
              <a:rPr lang="en-US" sz="3600" dirty="0"/>
              <a:t>Able &amp; active in teaching others. (2:24-26)</a:t>
            </a:r>
          </a:p>
        </p:txBody>
      </p:sp>
    </p:spTree>
    <p:extLst>
      <p:ext uri="{BB962C8B-B14F-4D97-AF65-F5344CB8AC3E}">
        <p14:creationId xmlns:p14="http://schemas.microsoft.com/office/powerpoint/2010/main" val="17983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56388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latin typeface="Georgia" panose="02040502050405020303" pitchFamily="18" charset="0"/>
              </a:rPr>
              <a:t> </a:t>
            </a:r>
            <a:r>
              <a:rPr lang="en-US" sz="4400" dirty="0" smtClean="0">
                <a:latin typeface="Georgia" panose="02040502050405020303" pitchFamily="18" charset="0"/>
              </a:rPr>
              <a:t>“Fathers</a:t>
            </a:r>
            <a:r>
              <a:rPr lang="en-US" sz="4400" dirty="0">
                <a:latin typeface="Georgia" panose="02040502050405020303" pitchFamily="18" charset="0"/>
              </a:rPr>
              <a:t>, do not provoke your children to anger, but </a:t>
            </a:r>
            <a:r>
              <a:rPr lang="en-US" sz="4400" b="1" dirty="0">
                <a:latin typeface="Georgia" panose="02040502050405020303" pitchFamily="18" charset="0"/>
              </a:rPr>
              <a:t>bring them up in the discipline and instruction of the Lord</a:t>
            </a:r>
            <a:r>
              <a:rPr lang="en-US" sz="4400" dirty="0" smtClean="0">
                <a:latin typeface="Georgia" panose="02040502050405020303" pitchFamily="18" charset="0"/>
              </a:rPr>
              <a:t>.” (Ephesians 6:4)</a:t>
            </a:r>
            <a:endParaRPr lang="en-US" sz="4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5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Titus 2:2-6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1600200"/>
            <a:ext cx="11887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Georgia" panose="02040502050405020303" pitchFamily="18" charset="0"/>
              </a:rPr>
              <a:t>Older men </a:t>
            </a:r>
            <a:r>
              <a:rPr lang="en-US" sz="3600" dirty="0">
                <a:latin typeface="Georgia" panose="02040502050405020303" pitchFamily="18" charset="0"/>
              </a:rPr>
              <a:t>are to be sober-minded, dignified, self-controlled, sound in faith, in love, and in steadfastness. </a:t>
            </a:r>
            <a:r>
              <a:rPr lang="en-US" sz="3600" b="1" dirty="0">
                <a:latin typeface="Georgia" panose="02040502050405020303" pitchFamily="18" charset="0"/>
              </a:rPr>
              <a:t>Older women </a:t>
            </a:r>
            <a:r>
              <a:rPr lang="en-US" sz="3600" dirty="0">
                <a:latin typeface="Georgia" panose="02040502050405020303" pitchFamily="18" charset="0"/>
              </a:rPr>
              <a:t>likewise are to be reverent in behavior, not slanderers or slaves to much wine. They are to </a:t>
            </a:r>
            <a:r>
              <a:rPr lang="en-US" sz="3600" b="1" dirty="0">
                <a:latin typeface="Georgia" panose="02040502050405020303" pitchFamily="18" charset="0"/>
              </a:rPr>
              <a:t>teach what is good, and so train the young women </a:t>
            </a:r>
            <a:r>
              <a:rPr lang="en-US" sz="3600" dirty="0">
                <a:latin typeface="Georgia" panose="02040502050405020303" pitchFamily="18" charset="0"/>
              </a:rPr>
              <a:t>to love their husbands and children, to be self-controlled, pure, working at home, kind, and submissive to their own husbands, that the </a:t>
            </a:r>
            <a:r>
              <a:rPr lang="en-US" sz="3600" b="1" dirty="0">
                <a:latin typeface="Georgia" panose="02040502050405020303" pitchFamily="18" charset="0"/>
              </a:rPr>
              <a:t>word of God may not be reviled</a:t>
            </a:r>
            <a:r>
              <a:rPr lang="en-US" sz="3600" dirty="0">
                <a:latin typeface="Georgia" panose="02040502050405020303" pitchFamily="18" charset="0"/>
              </a:rPr>
              <a:t>. </a:t>
            </a:r>
            <a:r>
              <a:rPr lang="en-US" sz="3600" dirty="0" smtClean="0">
                <a:latin typeface="Georgia" panose="02040502050405020303" pitchFamily="18" charset="0"/>
              </a:rPr>
              <a:t> </a:t>
            </a:r>
            <a:r>
              <a:rPr lang="en-US" sz="3600" b="1" dirty="0" smtClean="0">
                <a:latin typeface="Georgia" panose="02040502050405020303" pitchFamily="18" charset="0"/>
              </a:rPr>
              <a:t>Likewise</a:t>
            </a:r>
            <a:r>
              <a:rPr lang="en-US" sz="3600" b="1" dirty="0">
                <a:latin typeface="Georgia" panose="02040502050405020303" pitchFamily="18" charset="0"/>
              </a:rPr>
              <a:t>, urge the younger men </a:t>
            </a:r>
            <a:r>
              <a:rPr lang="en-US" sz="3600" dirty="0">
                <a:latin typeface="Georgia" panose="02040502050405020303" pitchFamily="18" charset="0"/>
              </a:rPr>
              <a:t>to be self-controlled.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25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295400"/>
            <a:ext cx="9144000" cy="3276600"/>
          </a:xfrm>
        </p:spPr>
        <p:txBody>
          <a:bodyPr/>
          <a:lstStyle/>
          <a:p>
            <a:r>
              <a:rPr lang="en-US" sz="6000" dirty="0" smtClean="0"/>
              <a:t>Parents have a responsibility to teach there </a:t>
            </a:r>
            <a:r>
              <a:rPr lang="en-US" sz="6000" dirty="0" smtClean="0"/>
              <a:t>children </a:t>
            </a:r>
            <a:r>
              <a:rPr lang="en-US" sz="6000" dirty="0" smtClean="0"/>
              <a:t>God’s Word!!!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526875"/>
          </a:xfrm>
        </p:spPr>
        <p:txBody>
          <a:bodyPr>
            <a:noAutofit/>
          </a:bodyPr>
          <a:lstStyle/>
          <a:p>
            <a:r>
              <a:rPr lang="en-US" sz="5400" dirty="0" smtClean="0"/>
              <a:t>It is not just up to the Bible teacher Sunday &amp; Wednesday!!!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590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152400"/>
            <a:ext cx="11277600" cy="1295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can we do to maintain Christian Education?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Study for yourself!</a:t>
            </a:r>
          </a:p>
          <a:p>
            <a:r>
              <a:rPr lang="en-US" sz="4000" dirty="0" smtClean="0"/>
              <a:t>Teach our children and family at home!</a:t>
            </a:r>
          </a:p>
          <a:p>
            <a:r>
              <a:rPr lang="en-US" sz="4000" dirty="0" smtClean="0"/>
              <a:t>Become a Bible class teacher!</a:t>
            </a:r>
          </a:p>
          <a:p>
            <a:r>
              <a:rPr lang="en-US" sz="4000" dirty="0" smtClean="0"/>
              <a:t>Bring your child to Bible class!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4513816"/>
            <a:ext cx="4737326" cy="23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Christian Education</a:t>
            </a:r>
            <a:endParaRPr lang="en-US" sz="6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0"/>
            <a:ext cx="9143998" cy="1524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Remodeling Bible Class for 2016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600200"/>
            <a:ext cx="11430000" cy="525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Asking all age groups to attend.</a:t>
            </a:r>
          </a:p>
          <a:p>
            <a:pPr lvl="1"/>
            <a:r>
              <a:rPr lang="en-US" sz="3200" dirty="0" smtClean="0"/>
              <a:t>Bible class would be useless without students!</a:t>
            </a:r>
          </a:p>
          <a:p>
            <a:pPr lvl="1"/>
            <a:r>
              <a:rPr lang="en-US" sz="3200" dirty="0" smtClean="0"/>
              <a:t>We will get up on time for work &amp; school, why not Bible class?</a:t>
            </a:r>
          </a:p>
          <a:p>
            <a:pPr lvl="1"/>
            <a:r>
              <a:rPr lang="en-US" sz="3200" dirty="0" smtClean="0"/>
              <a:t>Be devoted to wanting to grow your knowledge this coming year.</a:t>
            </a:r>
          </a:p>
          <a:p>
            <a:r>
              <a:rPr lang="en-US" sz="4000" dirty="0" smtClean="0"/>
              <a:t>Asking to have devoted teachers.</a:t>
            </a:r>
          </a:p>
          <a:p>
            <a:pPr lvl="1"/>
            <a:r>
              <a:rPr lang="en-US" sz="3200" dirty="0" smtClean="0"/>
              <a:t>Designing the classes where you won’t feel trapped.</a:t>
            </a:r>
          </a:p>
          <a:p>
            <a:pPr lvl="1"/>
            <a:r>
              <a:rPr lang="en-US" sz="3200" dirty="0" smtClean="0"/>
              <a:t>Need teachers that would be on time.</a:t>
            </a:r>
          </a:p>
          <a:p>
            <a:pPr lvl="1"/>
            <a:r>
              <a:rPr lang="en-US" sz="3200" dirty="0" smtClean="0"/>
              <a:t>Teachers who are students first.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370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381000"/>
            <a:ext cx="5638800" cy="3352800"/>
          </a:xfrm>
        </p:spPr>
        <p:txBody>
          <a:bodyPr/>
          <a:lstStyle/>
          <a:p>
            <a:pPr algn="ctr"/>
            <a:r>
              <a:rPr lang="en-US" sz="5400" dirty="0" smtClean="0"/>
              <a:t>Teachers Workshop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January 2016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will be announcing a date soon…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46658"/>
            <a:ext cx="5076825" cy="44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Teachers Workshop…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80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We invite all who are already teaching or who are interested in teaching.</a:t>
            </a:r>
          </a:p>
          <a:p>
            <a:r>
              <a:rPr lang="en-US" sz="3600" dirty="0" smtClean="0"/>
              <a:t>You do not have to have experience in teaching to come.</a:t>
            </a:r>
          </a:p>
          <a:p>
            <a:r>
              <a:rPr lang="en-US" sz="3600" dirty="0" smtClean="0"/>
              <a:t>We will be learning how to teach all age groups.</a:t>
            </a:r>
          </a:p>
          <a:p>
            <a:r>
              <a:rPr lang="en-US" sz="3600" dirty="0" smtClean="0"/>
              <a:t>We will be learning from Biblical examples how to teach.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806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152400"/>
            <a:ext cx="9143998" cy="12954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Georgia" panose="02040502050405020303" pitchFamily="18" charset="0"/>
              </a:rPr>
              <a:t>Average Biblical &amp; Secular Education</a:t>
            </a:r>
            <a:endParaRPr lang="en-US" sz="44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5181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365 Days in a year; 8,760 hours in a year.</a:t>
            </a:r>
          </a:p>
          <a:p>
            <a:r>
              <a:rPr lang="en-US" sz="3600" dirty="0" smtClean="0">
                <a:latin typeface="Georgia" panose="02040502050405020303" pitchFamily="18" charset="0"/>
              </a:rPr>
              <a:t>Average sleep is 6 – 8 hours; 2,190 hours of sleep.</a:t>
            </a:r>
          </a:p>
          <a:p>
            <a:r>
              <a:rPr lang="en-US" sz="3600" dirty="0" smtClean="0">
                <a:latin typeface="Georgia" panose="02040502050405020303" pitchFamily="18" charset="0"/>
              </a:rPr>
              <a:t>That leaves us awake about 6,570 hours a year.</a:t>
            </a:r>
          </a:p>
          <a:p>
            <a:r>
              <a:rPr lang="en-US" sz="3600" dirty="0" smtClean="0">
                <a:latin typeface="Georgia" panose="02040502050405020303" pitchFamily="18" charset="0"/>
              </a:rPr>
              <a:t>How much time is spent in those hours in any type of study?</a:t>
            </a:r>
          </a:p>
        </p:txBody>
      </p:sp>
    </p:spTree>
    <p:extLst>
      <p:ext uri="{BB962C8B-B14F-4D97-AF65-F5344CB8AC3E}">
        <p14:creationId xmlns:p14="http://schemas.microsoft.com/office/powerpoint/2010/main" val="18801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0"/>
            <a:ext cx="9143998" cy="15240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Georgia" panose="02040502050405020303" pitchFamily="18" charset="0"/>
              </a:rPr>
              <a:t>Secular Education in Grade School</a:t>
            </a:r>
            <a:endParaRPr lang="en-US" sz="54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518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Average student in US </a:t>
            </a:r>
            <a:r>
              <a:rPr lang="en-US" sz="4000" b="1" dirty="0" smtClean="0">
                <a:latin typeface="Georgia" panose="02040502050405020303" pitchFamily="18" charset="0"/>
              </a:rPr>
              <a:t>must</a:t>
            </a:r>
            <a:r>
              <a:rPr lang="en-US" sz="4000" dirty="0" smtClean="0">
                <a:latin typeface="Georgia" panose="02040502050405020303" pitchFamily="18" charset="0"/>
              </a:rPr>
              <a:t> spend between 175 – 180 days in school.</a:t>
            </a:r>
          </a:p>
          <a:p>
            <a:r>
              <a:rPr lang="en-US" sz="4000" dirty="0" smtClean="0">
                <a:latin typeface="Georgia" panose="02040502050405020303" pitchFamily="18" charset="0"/>
              </a:rPr>
              <a:t>Most students spend about </a:t>
            </a:r>
            <a:r>
              <a:rPr lang="en-US" sz="4000" dirty="0" smtClean="0">
                <a:latin typeface="Georgia" panose="02040502050405020303" pitchFamily="18" charset="0"/>
              </a:rPr>
              <a:t>6 </a:t>
            </a:r>
            <a:r>
              <a:rPr lang="en-US" sz="4000" dirty="0" smtClean="0">
                <a:latin typeface="Georgia" panose="02040502050405020303" pitchFamily="18" charset="0"/>
              </a:rPr>
              <a:t>– 8 </a:t>
            </a:r>
            <a:r>
              <a:rPr lang="en-US" sz="4000" dirty="0" smtClean="0">
                <a:latin typeface="Georgia" panose="02040502050405020303" pitchFamily="18" charset="0"/>
              </a:rPr>
              <a:t>hours </a:t>
            </a:r>
            <a:r>
              <a:rPr lang="en-US" sz="4000" dirty="0" smtClean="0">
                <a:latin typeface="Georgia" panose="02040502050405020303" pitchFamily="18" charset="0"/>
              </a:rPr>
              <a:t>in school Monday – Friday.</a:t>
            </a:r>
          </a:p>
          <a:p>
            <a:r>
              <a:rPr lang="en-US" sz="4000" dirty="0" smtClean="0">
                <a:latin typeface="Georgia" panose="02040502050405020303" pitchFamily="18" charset="0"/>
              </a:rPr>
              <a:t>That’s about 1,050 – 1,080 hours a year.</a:t>
            </a:r>
          </a:p>
          <a:p>
            <a:r>
              <a:rPr lang="en-US" sz="4000" dirty="0" smtClean="0">
                <a:latin typeface="Georgia" panose="02040502050405020303" pitchFamily="18" charset="0"/>
              </a:rPr>
              <a:t>15 – 19% of your child’s time is spent in secular education.</a:t>
            </a:r>
          </a:p>
        </p:txBody>
      </p:sp>
    </p:spTree>
    <p:extLst>
      <p:ext uri="{BB962C8B-B14F-4D97-AF65-F5344CB8AC3E}">
        <p14:creationId xmlns:p14="http://schemas.microsoft.com/office/powerpoint/2010/main" val="216347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52400"/>
            <a:ext cx="10744200" cy="1295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Biblical Education in Grade School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00200"/>
            <a:ext cx="10744200" cy="5105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52 Sundays and 52 Wednesdays in a year; 104 days church building is open for Bible study.</a:t>
            </a:r>
          </a:p>
          <a:p>
            <a:r>
              <a:rPr lang="en-US" sz="3200" dirty="0" smtClean="0"/>
              <a:t>104 hours of Bible study </a:t>
            </a:r>
            <a:r>
              <a:rPr lang="en-US" sz="3200" b="1" dirty="0" smtClean="0"/>
              <a:t>if you have perfect attendance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Less than 1% of that child’s time is spent in Bible Study.</a:t>
            </a:r>
          </a:p>
          <a:p>
            <a:r>
              <a:rPr lang="en-US" sz="3200" dirty="0" smtClean="0"/>
              <a:t>If you study with them daily 3 – 5 %.</a:t>
            </a:r>
          </a:p>
          <a:p>
            <a:r>
              <a:rPr lang="en-US" sz="3200" dirty="0" smtClean="0"/>
              <a:t>If only Sunday mornings even more less than 1%</a:t>
            </a:r>
          </a:p>
          <a:p>
            <a:r>
              <a:rPr lang="en-US" sz="3200" dirty="0" smtClean="0"/>
              <a:t>If your child never comes the outcome doesn’t look good.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027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What will be your priority???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2 Timothy 1:5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291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2 Timothy 1:5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219200"/>
            <a:ext cx="8610600" cy="2514600"/>
          </a:xfrm>
        </p:spPr>
        <p:txBody>
          <a:bodyPr/>
          <a:lstStyle/>
          <a:p>
            <a:r>
              <a:rPr lang="en-US" dirty="0" smtClean="0"/>
              <a:t>The Deuteronomy Principle…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Deuteronomy 6:4-9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9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152400"/>
            <a:ext cx="9143998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Teachings that pass on from generation…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Adam to Noah (Genesis 6:8)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Noah Found Grace in the Lord…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5" y="1676400"/>
            <a:ext cx="3581398" cy="4953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7212" y="1676400"/>
            <a:ext cx="5638799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Abel &amp; Cain know to sacrifice (Gen. 4:3-4)</a:t>
            </a:r>
          </a:p>
          <a:p>
            <a:r>
              <a:rPr lang="en-US" sz="2800" dirty="0" smtClean="0"/>
              <a:t>Adams descendants called on the name of the Lord. (Gen. 4:26)</a:t>
            </a:r>
          </a:p>
          <a:p>
            <a:r>
              <a:rPr lang="en-US" sz="2800" dirty="0" smtClean="0"/>
              <a:t>Enoch walked with God. (Gen. 5:22 &amp; 24)</a:t>
            </a:r>
          </a:p>
          <a:p>
            <a:r>
              <a:rPr lang="en-US" sz="2800" dirty="0" smtClean="0"/>
              <a:t>Lamech, son of Methuselah, fathers Noah. (Gen. 5:29)</a:t>
            </a:r>
          </a:p>
          <a:p>
            <a:r>
              <a:rPr lang="en-US" sz="2800" dirty="0" smtClean="0"/>
              <a:t>Genesis 6:8 how would he know there was grace in God?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90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152400"/>
            <a:ext cx="9143998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Teachings that pass on from generation…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Adam to Noah (Genesis 6:8)</a:t>
            </a:r>
          </a:p>
          <a:p>
            <a:r>
              <a:rPr lang="en-US" sz="3600" dirty="0" smtClean="0"/>
              <a:t>Moses to Joshua (Deuteronomy 31:14)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9557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Joshua was strong and courageous…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413" y="1600200"/>
            <a:ext cx="5562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Moses would lead the people of Israel.</a:t>
            </a:r>
          </a:p>
          <a:p>
            <a:r>
              <a:rPr lang="en-US" sz="2800" dirty="0" smtClean="0"/>
              <a:t>Moses would continually teach the people the words of God.</a:t>
            </a:r>
          </a:p>
          <a:p>
            <a:r>
              <a:rPr lang="en-US" sz="2800" dirty="0" smtClean="0"/>
              <a:t>Moses would preach the Deuteronomy principle.</a:t>
            </a:r>
          </a:p>
          <a:p>
            <a:r>
              <a:rPr lang="en-US" sz="2800" dirty="0" smtClean="0"/>
              <a:t>Moses is present in the commission of Joshua.</a:t>
            </a:r>
          </a:p>
          <a:p>
            <a:r>
              <a:rPr lang="en-US" sz="2800" dirty="0" smtClean="0"/>
              <a:t>How would Joshua know how to be strong &amp; courageous?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905000"/>
            <a:ext cx="5562599" cy="4267200"/>
          </a:xfrm>
        </p:spPr>
      </p:pic>
    </p:spTree>
    <p:extLst>
      <p:ext uri="{BB962C8B-B14F-4D97-AF65-F5344CB8AC3E}">
        <p14:creationId xmlns:p14="http://schemas.microsoft.com/office/powerpoint/2010/main" val="48099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152400"/>
            <a:ext cx="9143998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Teachings that pass on from generation…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Adam to Noah (Genesis 6:8)</a:t>
            </a:r>
          </a:p>
          <a:p>
            <a:r>
              <a:rPr lang="en-US" sz="3600" dirty="0" smtClean="0"/>
              <a:t>Moses to Joshua (Deuteronomy 31:14)</a:t>
            </a:r>
          </a:p>
          <a:p>
            <a:r>
              <a:rPr lang="en-US" sz="3600" dirty="0" smtClean="0"/>
              <a:t>Jesse to Solomon (1 Kings 2:1-4)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8780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973</Words>
  <Application>Microsoft Office PowerPoint</Application>
  <PresentationFormat>Custom</PresentationFormat>
  <Paragraphs>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Consolas</vt:lpstr>
      <vt:lpstr>Corbel</vt:lpstr>
      <vt:lpstr>Georgia</vt:lpstr>
      <vt:lpstr>Chalkboard 16x9</vt:lpstr>
      <vt:lpstr>PowerPoint Presentation</vt:lpstr>
      <vt:lpstr>Christian Education</vt:lpstr>
      <vt:lpstr>2 Timothy 1:5</vt:lpstr>
      <vt:lpstr>The Deuteronomy Principle…  Deuteronomy 6:4-9</vt:lpstr>
      <vt:lpstr>Teachings that pass on from generation…</vt:lpstr>
      <vt:lpstr>Noah Found Grace in the Lord…</vt:lpstr>
      <vt:lpstr>Teachings that pass on from generation…</vt:lpstr>
      <vt:lpstr>Joshua was strong and courageous…</vt:lpstr>
      <vt:lpstr>Teachings that pass on from generation…</vt:lpstr>
      <vt:lpstr>Solomon was the wisest and the richest…</vt:lpstr>
      <vt:lpstr>Teachings that pass on from generation…</vt:lpstr>
      <vt:lpstr>Jesus is king of kings &amp; lord of lords…</vt:lpstr>
      <vt:lpstr>The Principle continued many years later even today!!!</vt:lpstr>
      <vt:lpstr>Called to be Workmen/servant…2 Timothy 2</vt:lpstr>
      <vt:lpstr>Called to be Workmen/servant…2 Timothy 2</vt:lpstr>
      <vt:lpstr>PowerPoint Presentation</vt:lpstr>
      <vt:lpstr>Titus 2:2-6</vt:lpstr>
      <vt:lpstr>Parents have a responsibility to teach there children God’s Word!!!</vt:lpstr>
      <vt:lpstr>What can we do to maintain Christian Education?</vt:lpstr>
      <vt:lpstr>Remodeling Bible Class for 2016</vt:lpstr>
      <vt:lpstr>Teachers Workshop  January 2016</vt:lpstr>
      <vt:lpstr>Teachers Workshop…</vt:lpstr>
      <vt:lpstr>Average Biblical &amp; Secular Education</vt:lpstr>
      <vt:lpstr>Secular Education in Grade School</vt:lpstr>
      <vt:lpstr>Biblical Education in Grade School</vt:lpstr>
      <vt:lpstr>What will be your priority???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2015-11-18T19:43:53Z</dcterms:created>
  <dcterms:modified xsi:type="dcterms:W3CDTF">2015-11-21T17:14:49Z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