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notesSlides/notesSlide1.xml" ContentType="application/vnd.openxmlformats-officedocument.presentationml.notesSlide+xml"/>
  <Override PartName="/ppt/media/image5.jpeg" ContentType="image/jpeg"/>
  <Override PartName="/ppt/notesSlides/notesSlide2.xml" ContentType="application/vnd.openxmlformats-officedocument.presentationml.notesSlide+xml"/>
  <Override PartName="/ppt/media/image6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1pPr>
    <a:lvl2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2pPr>
    <a:lvl3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3pPr>
    <a:lvl4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4pPr>
    <a:lvl5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5pPr>
    <a:lvl6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6pPr>
    <a:lvl7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7pPr>
    <a:lvl8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8pPr>
    <a:lvl9pPr marL="0" marR="0" indent="0" algn="ctr" defTabSz="825500" rtl="0" fontAlgn="auto" latinLnBrk="0" hangingPunct="0">
      <a:lnSpc>
        <a:spcPct val="14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9000" u="none" kumimoji="0" normalizeH="0">
        <a:ln>
          <a:noFill/>
        </a:ln>
        <a:solidFill>
          <a:srgbClr val="D4FB79"/>
        </a:solidFill>
        <a:effectLst>
          <a:outerShdw sx="100000" sy="100000" kx="0" ky="0" algn="b" rotWithShape="0" blurRad="63500" dist="12700" dir="18900000">
            <a:srgbClr val="000000"/>
          </a:outerShdw>
        </a:effectLst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205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3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 b="def" i="def"/>
      <a:tcStyle>
        <a:tcBdr/>
        <a:fill>
          <a:solidFill>
            <a:srgbClr val="676163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Establish (strengthen) them in the Spirit - wants to make sure they are prepared for the task ahead of them</a:t>
            </a:r>
          </a:p>
          <a:p>
            <a:pPr/>
            <a:r>
              <a:t>By being with them he hoped to further the fruits of the gospel and edify the church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Shape 1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Obligated to all men - all deserve a chance, all are in need, not a sense of duty, but a desire born out of the need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3" name="Shape 1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There is no perceived loss of status among men based upon his belief in Jesus</a:t>
            </a:r>
          </a:p>
          <a:p>
            <a:pPr/>
            <a:r>
              <a:t>That shame is based upon inaction - Mark 8:38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lives are defined by our faith, we do not walk blindly, but based upon the evidence we live differently - live by faith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473200" y="1790700"/>
            <a:ext cx="214376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473200" y="6845300"/>
            <a:ext cx="21437600" cy="22098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662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algn="ctr">
              <a:spcBef>
                <a:spcPts val="0"/>
              </a:spcBef>
              <a:defRPr b="0" i="1" sz="3200">
                <a:solidFill>
                  <a:srgbClr val="73BFFF"/>
                </a:solidFill>
                <a:effectLst>
                  <a:outerShdw sx="100000" sy="100000" kx="0" ky="0" algn="b" rotWithShape="0" blurRad="38100" dist="36285" dir="2700000">
                    <a:srgbClr val="000000">
                      <a:alpha val="48000"/>
                    </a:srgbClr>
                  </a:outerShdw>
                </a:effectLst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59289"/>
            <a:ext cx="19621500" cy="850901"/>
          </a:xfrm>
          <a:prstGeom prst="rect">
            <a:avLst/>
          </a:prstGeom>
        </p:spPr>
        <p:txBody>
          <a:bodyPr>
            <a:spAutoFit/>
          </a:bodyPr>
          <a:lstStyle>
            <a:lvl1pPr algn="ctr">
              <a:spcBef>
                <a:spcPts val="0"/>
              </a:spcBef>
              <a:defRPr b="0" sz="5000">
                <a:effectLst>
                  <a:outerShdw sx="100000" sy="100000" kx="0" ky="0" algn="b" rotWithShape="0" blurRad="38100" dist="54428" dir="270000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143070724_2880x2159.jpeg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473200" y="1326346"/>
            <a:ext cx="21437600" cy="8039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473200" y="9575800"/>
            <a:ext cx="21437600" cy="1714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473200" y="11290300"/>
            <a:ext cx="21437600" cy="21971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473200" y="5143500"/>
            <a:ext cx="21437600" cy="3429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143070716_1012x1350.jpeg"/>
          <p:cNvSpPr/>
          <p:nvPr>
            <p:ph type="pic" sz="half" idx="13"/>
          </p:nvPr>
        </p:nvSpPr>
        <p:spPr>
          <a:xfrm>
            <a:off x="13169900" y="1092200"/>
            <a:ext cx="9525000" cy="11506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473200" y="1803400"/>
            <a:ext cx="9639300" cy="4927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473200" y="6718300"/>
            <a:ext cx="9639300" cy="5092700"/>
          </a:xfrm>
          <a:prstGeom prst="rect">
            <a:avLst/>
          </a:prstGeom>
        </p:spPr>
        <p:txBody>
          <a:bodyPr anchor="t"/>
          <a:lstStyle>
            <a:lvl1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1pPr>
            <a:lvl2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2pPr>
            <a:lvl3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3pPr>
            <a:lvl4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4pPr>
            <a:lvl5pPr>
              <a:spcBef>
                <a:spcPts val="0"/>
              </a:spcBef>
              <a:defRPr b="0" sz="5800">
                <a:solidFill>
                  <a:srgbClr val="73BFFF"/>
                </a:solidFill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473200" y="3898900"/>
            <a:ext cx="21437600" cy="8039100"/>
          </a:xfrm>
          <a:prstGeom prst="rect">
            <a:avLst/>
          </a:prstGeom>
        </p:spPr>
        <p:txBody>
          <a:bodyPr/>
          <a:lstStyle>
            <a:lvl1pPr marL="762000" indent="-762000">
              <a:buSzPct val="30000"/>
              <a:buBlip>
                <a:blip r:embed="rId2"/>
              </a:buBlip>
            </a:lvl1pPr>
            <a:lvl2pPr marL="1397000" indent="-762000">
              <a:buSzPct val="30000"/>
              <a:buBlip>
                <a:blip r:embed="rId2"/>
              </a:buBlip>
            </a:lvl2pPr>
            <a:lvl3pPr marL="2032000" indent="-762000">
              <a:buSzPct val="30000"/>
              <a:buBlip>
                <a:blip r:embed="rId2"/>
              </a:buBlip>
            </a:lvl3pPr>
            <a:lvl4pPr marL="2667000" indent="-762000">
              <a:buSzPct val="30000"/>
              <a:buBlip>
                <a:blip r:embed="rId2"/>
              </a:buBlip>
            </a:lvl4pPr>
            <a:lvl5pPr marL="3302000" indent="-762000">
              <a:buSzPct val="30000"/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143070716_1012x1350.jpeg"/>
          <p:cNvSpPr/>
          <p:nvPr>
            <p:ph type="pic" sz="half" idx="13"/>
          </p:nvPr>
        </p:nvSpPr>
        <p:spPr>
          <a:xfrm>
            <a:off x="13169900" y="3302000"/>
            <a:ext cx="9525000" cy="92075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473200" y="3898900"/>
            <a:ext cx="10007600" cy="8039100"/>
          </a:xfrm>
          <a:prstGeom prst="rect">
            <a:avLst/>
          </a:prstGeom>
        </p:spPr>
        <p:txBody>
          <a:bodyPr/>
          <a:lstStyle>
            <a:lvl1pPr marL="762000" indent="-762000">
              <a:buSzPct val="30000"/>
              <a:buBlip>
                <a:blip r:embed="rId2"/>
              </a:buBlip>
            </a:lvl1pPr>
            <a:lvl2pPr marL="1397000" indent="-762000">
              <a:buSzPct val="30000"/>
              <a:buBlip>
                <a:blip r:embed="rId2"/>
              </a:buBlip>
            </a:lvl2pPr>
            <a:lvl3pPr marL="2032000" indent="-762000">
              <a:buSzPct val="30000"/>
              <a:buBlip>
                <a:blip r:embed="rId2"/>
              </a:buBlip>
            </a:lvl3pPr>
            <a:lvl4pPr marL="2667000" indent="-762000">
              <a:buSzPct val="30000"/>
              <a:buBlip>
                <a:blip r:embed="rId2"/>
              </a:buBlip>
            </a:lvl4pPr>
            <a:lvl5pPr marL="3302000" indent="-762000">
              <a:buSzPct val="30000"/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143070718_1000x750.jpeg"/>
          <p:cNvSpPr/>
          <p:nvPr>
            <p:ph type="pic" sz="quarter" idx="13"/>
          </p:nvPr>
        </p:nvSpPr>
        <p:spPr>
          <a:xfrm>
            <a:off x="15798800" y="68707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143070724_2880x2159.jpeg"/>
          <p:cNvSpPr/>
          <p:nvPr>
            <p:ph type="pic" sz="quarter" idx="14"/>
          </p:nvPr>
        </p:nvSpPr>
        <p:spPr>
          <a:xfrm>
            <a:off x="15798800" y="952500"/>
            <a:ext cx="7404100" cy="5549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143070716_1012x1350.jpeg"/>
          <p:cNvSpPr/>
          <p:nvPr>
            <p:ph type="pic" idx="15"/>
          </p:nvPr>
        </p:nvSpPr>
        <p:spPr>
          <a:xfrm>
            <a:off x="1206500" y="952500"/>
            <a:ext cx="14173200" cy="114681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xfrm>
            <a:off x="23724221" y="13122414"/>
            <a:ext cx="368504" cy="387072"/>
          </a:xfrm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473200" y="1930400"/>
            <a:ext cx="21437600" cy="98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473200" y="355600"/>
            <a:ext cx="214376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23721936" y="13122414"/>
            <a:ext cx="368504" cy="38707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r">
              <a:lnSpc>
                <a:spcPct val="100000"/>
              </a:lnSpc>
              <a:defRPr sz="1800"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825500" rtl="0" latinLnBrk="0">
        <a:lnSpc>
          <a:spcPct val="100000"/>
        </a:lnSpc>
        <a:spcBef>
          <a:spcPts val="51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000" u="none">
          <a:ln>
            <a:noFill/>
          </a:ln>
          <a:solidFill>
            <a:srgbClr val="FFFFFF"/>
          </a:solidFill>
          <a:effectLst>
            <a:outerShdw sx="100000" sy="100000" kx="0" ky="0" algn="b" rotWithShape="0" blurRad="50800" dist="38100" dir="5400000">
              <a:srgbClr val="000000"/>
            </a:outerShdw>
          </a:effectLst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kempten-1536864_1920.jpg" descr="kempten-1536864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869" r="0" b="686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17 For in it the righteousness of God is revealed from faith to faith; as it is written, “But the righteous man shall live by faith.”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17</a:t>
            </a:r>
            <a:r>
              <a:t> For in it </a:t>
            </a:r>
            <a:r>
              <a:rPr i="1"/>
              <a:t>the</a:t>
            </a:r>
            <a:r>
              <a:t> righteousness of God is revealed from faith to faith; as it is written, “But the righteous </a:t>
            </a:r>
            <a:r>
              <a:rPr i="1"/>
              <a:t>man</a:t>
            </a:r>
            <a:r>
              <a:t> shall live by faith.”</a:t>
            </a:r>
          </a:p>
          <a:p>
            <a:pPr/>
            <a:r>
              <a:t>- Romans 1:17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lightstock_73266_medium_garrett_sander.jpg" descr="lightstock_73266_medium_garrett_sander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kempten-1536863_1920.jpg" descr="kempten-1536863_1920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19814" t="0" r="0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2" name="Reinforce…"/>
          <p:cNvSpPr txBox="1"/>
          <p:nvPr/>
        </p:nvSpPr>
        <p:spPr>
          <a:xfrm>
            <a:off x="16631157" y="5022202"/>
            <a:ext cx="5701285" cy="5398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Reinforce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Apply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Share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 descr="Image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007" r="0" b="8007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lightstock_4146_medium_garrett_sander.jpg" descr="lightstock_4146_medium_garrett_sander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7820" r="0" b="782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728072059_3c78d57767_o.jpg" descr="728072059_3c78d57767_o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6" name="Photo courtesy: https://www.flickr.com/photos/jjvaca/728072059"/>
          <p:cNvSpPr txBox="1"/>
          <p:nvPr/>
        </p:nvSpPr>
        <p:spPr>
          <a:xfrm>
            <a:off x="-174054" y="13465683"/>
            <a:ext cx="4033521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Photo courtesy: https://www.flickr.com/photos/jjvaca/728072059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6198714006_52e3349584_o.jpg" descr="6198714006_52e3349584_o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12500" r="0" b="1250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9" name="Photo courtesy: https://www.flickr.com/photos/armchairbuilder/6198714006"/>
          <p:cNvSpPr txBox="1"/>
          <p:nvPr/>
        </p:nvSpPr>
        <p:spPr>
          <a:xfrm>
            <a:off x="-206566" y="13465683"/>
            <a:ext cx="4707764" cy="250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00"/>
            </a:lvl1pPr>
          </a:lstStyle>
          <a:p>
            <a:pPr/>
            <a:r>
              <a:t>Photo courtesy: https://www.flickr.com/photos/armchairbuilder/6198714006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14 I am under obligation both to Greeks and to barbarians, both to the wise and to the foolish. 15 So, for my part, I am eager to preach the gospel to you also who are in Rome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14</a:t>
            </a:r>
            <a:r>
              <a:t> I am under obligation both to Greeks and to barbarians, both to the wise and to the foolish. </a:t>
            </a:r>
            <a:r>
              <a:rPr baseline="31999"/>
              <a:t>15</a:t>
            </a:r>
            <a:r>
              <a:t> So, for my part, I am eager to preach the gospel to you also who are in Rome.</a:t>
            </a:r>
          </a:p>
          <a:p>
            <a:pPr/>
            <a:r>
              <a:t>- Romans 1:14–15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plank-729441_1920.jpg" descr="plank-729441_1920.jp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7812" r="0" b="7812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16 For I am not ashamed of the gospel, for it is the power of God for salvation to everyone who believes, to the Jew first and also to the Greek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baseline="31999"/>
              <a:t>16</a:t>
            </a:r>
            <a:r>
              <a:t> For I am not ashamed of the gospel, for it is the power of God for salvation to everyone who believes, to the Jew first and also to the Greek.</a:t>
            </a:r>
          </a:p>
          <a:p>
            <a:pPr/>
            <a:r>
              <a:t>- Romans 1:16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work-47200.png" descr="work-47200.png"/>
          <p:cNvPicPr>
            <a:picLocks noChangeAspect="1"/>
          </p:cNvPicPr>
          <p:nvPr>
            <p:ph type="pic" idx="13"/>
          </p:nvPr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815816" y="0"/>
            <a:ext cx="16752368" cy="137160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A783FB"/>
      </a:dk1>
      <a:lt1>
        <a:srgbClr val="D4FB79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4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9000" u="none" kumimoji="0" normalizeH="0">
            <a:ln>
              <a:noFill/>
            </a:ln>
            <a:solidFill>
              <a:srgbClr val="D4FB79"/>
            </a:solidFill>
            <a:effectLst>
              <a:outerShdw sx="100000" sy="100000" kx="0" ky="0" algn="b" rotWithShape="0" blurRad="63500" dist="12700" dir="18900000">
                <a:srgbClr val="000000"/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50800" dist="38100" dir="5400000">
                <a:srgbClr val="000000"/>
              </a:outerShdw>
            </a:effectLst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4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9000" u="none" kumimoji="0" normalizeH="0">
            <a:ln>
              <a:noFill/>
            </a:ln>
            <a:solidFill>
              <a:srgbClr val="D4FB79"/>
            </a:solidFill>
            <a:effectLst>
              <a:outerShdw sx="100000" sy="100000" kx="0" ky="0" algn="b" rotWithShape="0" blurRad="63500" dist="12700" dir="18900000">
                <a:srgbClr val="000000"/>
              </a:outerShdw>
            </a:effectLst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